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9" r:id="rId4"/>
    <p:sldId id="260" r:id="rId5"/>
    <p:sldId id="262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81" r:id="rId16"/>
    <p:sldId id="282" r:id="rId17"/>
    <p:sldId id="275" r:id="rId18"/>
    <p:sldId id="277" r:id="rId19"/>
    <p:sldId id="276" r:id="rId20"/>
    <p:sldId id="280" r:id="rId21"/>
    <p:sldId id="279" r:id="rId22"/>
    <p:sldId id="278" r:id="rId23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038"/>
    <a:srgbClr val="26A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049F21-3117-464B-81AD-2A37007B0AFC}" v="8" dt="2025-11-12T08:33:09.729"/>
    <p1510:client id="{F97756CD-14C3-4AC9-AD1F-543F746ADFB7}" v="207" dt="2025-11-12T12:58:08.5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48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6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3245-F335-4B4F-AE4A-54176E061D6E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E0B5-7834-46BA-9531-FED0DB4DA5A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91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961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C5FE7-A679-6A71-8F55-D9D2578BF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E10179-2517-C4C2-74F5-25688263C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7A1991C-9F71-EEF8-B6F5-CAB62B345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3CED48-BAD1-E2FD-3877-113A7AA34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9108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792AE-B087-75CA-4246-8F314BD5F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D91E4D-67CB-0E85-969E-CC2F19E57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38D3E9D-4838-D28E-0429-7FB5454E0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F92F0C-C6F6-BDF0-7CCE-F09626A73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3189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733A7-0C42-1D09-203E-8DD9F2049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5F3630-A730-6701-C481-BC1F7B9CC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3A9B29-B76E-D0CE-DFF2-22E2424229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3A0874-B3F1-3957-671E-2782C3B5D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3733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308B6-0A81-4698-5705-742803CE8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39F824B-0505-7F70-0092-A18DE6791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D96257C-A511-D4AA-3709-CF25560DD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45B1C7-7E44-1662-DC73-A676C5CD3D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249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F95BB-E2AB-D805-0115-8DCF55A55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86E53D6-3A08-C68C-1289-57BC15C824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7731F23-5DCA-3B86-8C04-7CE6B45174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87DD26-1AC6-1263-F98E-4F8F012201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886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FBFAC-680E-FC61-3529-155BBE6B3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CF7DAAC-F14C-688D-9B60-94707ED612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7E88FB1-5D3A-5EC9-9EC3-DC9C516AA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C7694A5-F843-2951-A3EE-AAE3AF8AE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3246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34F39-40F0-9697-151D-1FFA673E8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F14E08-E1FB-FCD6-56FD-A08E277A0C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8A67375-15FD-D454-A7E3-AF214FD58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À présenter seulement à ceux que le sujet intéresse, référer au Règlement de l’immeuble (sur le site de l’APEA)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521FED-B527-A025-90D8-F30213AA9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8525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48E34-6E8C-16BF-E487-7EA447027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7001B4B-8E4D-F287-06DE-18B770F79B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9D349A-3EED-3934-AD6E-380DF11792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3768F-1506-2B15-ADE2-14012F81C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171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5F11E-40AD-7768-2678-6516A5B3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5916118-8B36-F18A-D1EC-4C54682FE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CC813F1-227F-375D-23EC-1DF32EBD9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35368F-4368-ACAB-20E2-D2673904E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975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252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36600" y="1171575"/>
            <a:ext cx="5575300" cy="31369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440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76446-0A4A-5AE7-5F63-AB4977A09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0CC4F5E-15EA-DF80-F94A-51E6B7E63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7BA195-BB6D-F804-65E3-9CEF63CA68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97F3E6-7BBB-9D72-B981-1EF35591A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9712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83446-9121-4519-D355-6AF57352E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2EC0D5-28B2-DFA4-591C-90027B157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5712491-F2BF-1B3C-3852-99ACB6A7C6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B86A1B-DF01-B629-4918-836FC63B7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0554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F99B3-060D-9A43-05FF-99F680534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E1587A8-129B-852C-97C2-85AB19D130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819C9A5-41C7-2A41-DBCE-047E19FE0C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7308083-61DB-22B7-9C09-6BF8E2598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634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7587C-8CA2-008B-3962-EE47F4B6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9FC99D2-F47D-72D0-F1DA-AB47E8B882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43C1AC0-79AF-9C73-2538-8B71C59A86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CA4AFC-9709-B847-0232-99E3C2433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96981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94D9E-B208-5640-DB7D-354072D0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8E8B405-5DA7-2988-F923-38D51FBED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4C68310-4B41-2E24-0683-0A15222E77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F68748-4F58-27D9-12EF-B3450632EC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922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DA81C-761F-3463-EDB8-9D234C539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8D6581-C681-F8B5-4A34-4CBD43C29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9B7963F-443A-A31D-208A-567A223B9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714269-5BAD-9016-BA86-66165B7F9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E6E0B5-7834-46BA-9531-FED0DB4DA5A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034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F2A1F-AFDD-101A-BEDB-F2B492F4E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E5B201-830D-920D-2CFD-2BF9B8EC2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601E-8301-AFCE-A22D-767DA692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6C0E76-A5A9-22B8-5F18-F56BAAD17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15A069-E360-F3F3-F6BC-E2284AC4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93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2E3864-BBD4-A800-306E-F28205F71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AB060E-189C-D607-AE8E-92576B671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3D4BF6-A296-0477-8948-025913AC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027471-64EA-A966-91A5-AD778914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FFC202-C6A7-C073-C19F-BFB0822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330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0A57C27-52D4-F2C3-8E06-18B2C937D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2D9517B-7A52-2A1F-1AA5-74D28955E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CF5B06-6BAB-2D44-A159-2D4CB52B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2AC21D-8522-F565-75E1-FF1E1F25B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F8BE84-8034-598F-459F-3B9378F3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9989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006063-A1E6-AE83-087D-CA71F6D13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E36D8-720A-94E2-ABF5-5222448A9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84FC0C-F59F-58F0-5259-07C4B609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1BFF41-7C24-AFA0-66C2-9FC3EB4C6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3E1309-C589-AADA-EE44-2197C1E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69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C2D42-5AA1-816F-F62C-E7EB6409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0D72A2-7F8A-387A-9382-7EA37865A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DA01D-3B79-60D3-0ADE-5A1A9C35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7F2442-32FC-CE75-C69D-67CC09B5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732213-ED1E-6BF4-8F42-15D4AC3E1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5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0BD192-999B-7434-0598-B2500096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232CEA-4DDA-36E8-D8FF-EDD9ECEE3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E0A845-D713-8526-DD11-1E8765852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0E7C54D-952E-2841-32DE-476D7377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79FE58-E2E4-6FC6-710C-ABE513789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FF47E6-37AD-7D3C-BA00-B6CFE98F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261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2962EA-AE07-5C98-3E56-4BDB56F61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C7E225-42CC-3038-5B56-937EFCAE4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6D30BC-8F86-3A44-6DA7-B7AF830FD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E76923-9164-4CE9-3BD0-C8B9627DCD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9DD56C-2E44-D156-731B-2DA8AA64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521625-11BF-97D1-AECF-65C00E59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10504B-DF2A-6FC1-4144-186812090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88FE90D-D419-212F-66A1-6F25CD7D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97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5743B-CF8C-2A7F-6DBC-1D7E4E62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0B80F93-C8E4-46C0-450D-A589815E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3F42A6-A96C-D106-ECD3-30C731BD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0097375-5E82-F597-40F0-C24288936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29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21FD97-1DDC-A3E5-418A-BC2A9808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BA27FFA-B295-3D98-97A6-701F0BF55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73EBEC-BE6F-E9C8-EBEF-9E99A8410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590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1C262-61D6-6969-5D89-57E788B5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D23792-B867-59A9-453F-796AEEBC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978BC7-1F19-134D-E589-4846C1A1A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31E422-FFAC-54CC-106F-01070D06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39AD388-00F9-845E-16E1-ACE2DFD48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36ED1A-3836-D33C-1DF6-46B010CFF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49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B86294-71DE-3D36-1CC0-3BA1CDB5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F83B90-FF63-8004-EA47-01508036A0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CC7E6F-684A-88B3-79A3-8AA2BF113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99DB35-62EB-50AF-39FD-F3C2CF19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D78291-9053-49DD-54FE-71C03DD3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91CF5C-0873-9437-D953-B580C2BF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53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BD1B81-9CC1-A8C1-7A49-F52A9CE7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B84ECA-34A2-62DD-19F4-1E736346F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6CC701-E171-C9DC-272A-A11306CFE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4A7E44-F20B-4B5D-957D-1071BE02F6AA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F3F294-0865-AD07-1443-15DDA6312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4FA99-B9A4-6CE8-5F5C-F1F407D6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B803C-9BB0-4FEE-83D7-62CFBCB1194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331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opsolidaritelenvolee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pergerapea.org/cooplenvole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BEE5F-1975-BDF8-660D-6D2F2E97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arbre, ciel, maison&#10;&#10;Le contenu généré par l’IA peut être incorrect.">
            <a:extLst>
              <a:ext uri="{FF2B5EF4-FFF2-40B4-BE49-F238E27FC236}">
                <a16:creationId xmlns:a16="http://schemas.microsoft.com/office/drawing/2014/main" id="{39B28648-624F-CAFD-5061-1CF5C9F36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>
            <a:fillRect/>
          </a:stretch>
        </p:blipFill>
        <p:spPr>
          <a:xfrm>
            <a:off x="0" y="0"/>
            <a:ext cx="6863830" cy="6893955"/>
          </a:xfrm>
          <a:prstGeom prst="rect">
            <a:avLst/>
          </a:prstGeom>
        </p:spPr>
      </p:pic>
      <p:pic>
        <p:nvPicPr>
          <p:cNvPr id="5" name="Image 4" descr="Une image contenant papillon, Papillons de jour et de nuit, invertébré&#10;&#10;Le contenu généré par l’IA peut être incorrect.">
            <a:extLst>
              <a:ext uri="{FF2B5EF4-FFF2-40B4-BE49-F238E27FC236}">
                <a16:creationId xmlns:a16="http://schemas.microsoft.com/office/drawing/2014/main" id="{1914CF49-6638-26D2-E7A3-CD81F4684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915" y="493102"/>
            <a:ext cx="4491944" cy="23060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EC69AD-FCFA-F2BB-B4AC-45728A471FCF}"/>
              </a:ext>
            </a:extLst>
          </p:cNvPr>
          <p:cNvSpPr txBox="1"/>
          <p:nvPr/>
        </p:nvSpPr>
        <p:spPr>
          <a:xfrm>
            <a:off x="7235775" y="3699253"/>
            <a:ext cx="419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dirty="0">
                <a:solidFill>
                  <a:srgbClr val="002060"/>
                </a:solidFill>
              </a:rPr>
              <a:t>Rencontre d’information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C0A53A-E442-D236-43C8-7099461CE697}"/>
              </a:ext>
            </a:extLst>
          </p:cNvPr>
          <p:cNvSpPr txBox="1"/>
          <p:nvPr/>
        </p:nvSpPr>
        <p:spPr>
          <a:xfrm>
            <a:off x="7235775" y="4222473"/>
            <a:ext cx="228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19 novembre 2025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FF774F-2E75-A685-8AF3-EEF8240EE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7834" y="5735083"/>
            <a:ext cx="2591025" cy="9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6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0469D-F538-2A4A-D933-71C50FBE6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B53DDA-183F-E6AA-5162-B1A84D036D54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3 - </a:t>
            </a:r>
            <a:r>
              <a:rPr lang="fr-CA" sz="2800" dirty="0">
                <a:solidFill>
                  <a:schemeClr val="bg1"/>
                </a:solidFill>
              </a:rPr>
              <a:t>Les critères de sélection et de maintien à la Coopérative (suite)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8E6570-B65F-D6C1-9C50-D538F3A144B2}"/>
              </a:ext>
            </a:extLst>
          </p:cNvPr>
          <p:cNvSpPr txBox="1"/>
          <p:nvPr/>
        </p:nvSpPr>
        <p:spPr>
          <a:xfrm flipH="1">
            <a:off x="2744883" y="1059463"/>
            <a:ext cx="8481917" cy="471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CA" sz="2200" dirty="0">
                <a:solidFill>
                  <a:srgbClr val="002060"/>
                </a:solidFill>
              </a:rPr>
              <a:t>Les résidents doivent être en mesure </a:t>
            </a:r>
            <a:r>
              <a:rPr lang="fr-CA" sz="2200" b="1" dirty="0">
                <a:solidFill>
                  <a:srgbClr val="002060"/>
                </a:solidFill>
              </a:rPr>
              <a:t>d’exercer leurs responsabilités de membre </a:t>
            </a:r>
            <a:r>
              <a:rPr lang="fr-CA" sz="2200" dirty="0">
                <a:solidFill>
                  <a:srgbClr val="002060"/>
                </a:solidFill>
              </a:rPr>
              <a:t>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2060"/>
                </a:solidFill>
              </a:rPr>
              <a:t>S’intégrer à la communauté 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Participer à la vie collective et s’impliquer dans un comité;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Participer aux assemblées générales et aux rencontres;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Contribuer à l’entretien et à la vie quotidienne des lieux communs;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Respecter les règles de vie.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2060"/>
                </a:solidFill>
              </a:rPr>
              <a:t>S’engager</a:t>
            </a:r>
            <a:r>
              <a:rPr lang="fr-CA" sz="2000" b="1" dirty="0">
                <a:solidFill>
                  <a:srgbClr val="002060"/>
                </a:solidFill>
              </a:rPr>
              <a:t> et participer activement au développement de son autonomie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Accepter le soutien proposé et collaborer pour progresser vers plus d’autonomie.</a:t>
            </a:r>
          </a:p>
          <a:p>
            <a:pPr>
              <a:spcAft>
                <a:spcPts val="300"/>
              </a:spcAft>
            </a:pPr>
            <a:r>
              <a:rPr lang="fr-CA" sz="2200" dirty="0">
                <a:solidFill>
                  <a:srgbClr val="002060"/>
                </a:solidFill>
              </a:rPr>
              <a:t>L’entrevue de sélection et les </a:t>
            </a:r>
            <a:r>
              <a:rPr lang="fr-CA" sz="2200" b="1" dirty="0">
                <a:solidFill>
                  <a:srgbClr val="002060"/>
                </a:solidFill>
              </a:rPr>
              <a:t>ateliers d’autonomie résidentielle</a:t>
            </a:r>
            <a:r>
              <a:rPr lang="fr-CA" sz="2200" dirty="0">
                <a:solidFill>
                  <a:srgbClr val="002060"/>
                </a:solidFill>
              </a:rPr>
              <a:t>, visent à sélectionner des candidats qui pourront </a:t>
            </a:r>
            <a:r>
              <a:rPr lang="fr-CA" sz="2200" b="1" dirty="0">
                <a:solidFill>
                  <a:srgbClr val="002060"/>
                </a:solidFill>
              </a:rPr>
              <a:t>s’épanouir et contribuer positivement</a:t>
            </a:r>
            <a:r>
              <a:rPr lang="fr-CA" sz="2200" dirty="0">
                <a:solidFill>
                  <a:srgbClr val="002060"/>
                </a:solidFill>
              </a:rPr>
              <a:t> à la vie de la Coop. 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B04A32EB-B27B-4819-0B06-374B732C9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6148" name="Picture 4" descr="Garder l'équilibre dans un monde de fou — Centre St-Pierre">
            <a:extLst>
              <a:ext uri="{FF2B5EF4-FFF2-40B4-BE49-F238E27FC236}">
                <a16:creationId xmlns:a16="http://schemas.microsoft.com/office/drawing/2014/main" id="{11F4423A-2652-4433-2724-737F6D54E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847" r="28704" b="-847"/>
          <a:stretch>
            <a:fillRect/>
          </a:stretch>
        </p:blipFill>
        <p:spPr bwMode="auto">
          <a:xfrm>
            <a:off x="0" y="1189543"/>
            <a:ext cx="2477386" cy="53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7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731F9-D48A-8522-A879-19F02BDCF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08375-E044-7C67-7BF4-262CA5A7CAB0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4 – </a:t>
            </a:r>
            <a:r>
              <a:rPr lang="fr-CA" sz="2800" dirty="0">
                <a:solidFill>
                  <a:schemeClr val="bg1"/>
                </a:solidFill>
              </a:rPr>
              <a:t>L’accompagnement aux résidents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D70D81-1C31-BC2E-1885-78B10EA9DFE5}"/>
              </a:ext>
            </a:extLst>
          </p:cNvPr>
          <p:cNvSpPr txBox="1"/>
          <p:nvPr/>
        </p:nvSpPr>
        <p:spPr>
          <a:xfrm flipH="1">
            <a:off x="2744883" y="1059463"/>
            <a:ext cx="8481917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fr-CA" sz="2200" dirty="0"/>
              <a:t>L’Envolée mettra en place en collaboration avec Autisme Estrie un accompagnement</a:t>
            </a:r>
            <a:r>
              <a:rPr lang="fr-CA" sz="2200" b="1" dirty="0"/>
              <a:t> individualisé</a:t>
            </a:r>
            <a:r>
              <a:rPr lang="fr-CA" sz="2200" dirty="0"/>
              <a:t> visant à soutenir la </a:t>
            </a:r>
            <a:r>
              <a:rPr lang="fr-CA" sz="2200" b="1" dirty="0"/>
              <a:t>stabilité personnelle</a:t>
            </a:r>
            <a:r>
              <a:rPr lang="fr-CA" sz="2200" dirty="0"/>
              <a:t>, le </a:t>
            </a:r>
            <a:r>
              <a:rPr lang="fr-CA" sz="2200" b="1" dirty="0"/>
              <a:t>bien-être émotionnel</a:t>
            </a:r>
            <a:r>
              <a:rPr lang="fr-CA" sz="2200" dirty="0"/>
              <a:t> et la </a:t>
            </a:r>
            <a:r>
              <a:rPr lang="fr-CA" sz="2200" b="1" dirty="0"/>
              <a:t>capacité d’adaptation</a:t>
            </a:r>
            <a:r>
              <a:rPr lang="fr-CA" sz="2200" dirty="0"/>
              <a:t> des résidents dans sa vie quotidienne et communautaire.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Offrir un </a:t>
            </a: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accompagnement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 favorisant </a:t>
            </a: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l’autonomie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 et </a:t>
            </a: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le bien-être 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des locataires.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Soutien relationnel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, </a:t>
            </a: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éducatif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 et </a:t>
            </a: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organisationnel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, il </a:t>
            </a:r>
            <a:r>
              <a:rPr lang="fr-CA" sz="200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guide 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et soutient </a:t>
            </a:r>
            <a:r>
              <a:rPr lang="fr-CA" sz="2000" b="1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sans toutefois faire à la place</a:t>
            </a:r>
            <a:r>
              <a:rPr lang="en-US" sz="2000" dirty="0">
                <a:solidFill>
                  <a:srgbClr val="002060"/>
                </a:solidFill>
                <a:latin typeface="Lovelo"/>
                <a:ea typeface="Lovelo"/>
                <a:cs typeface="Lovelo"/>
                <a:sym typeface="Lovelo"/>
              </a:rPr>
              <a:t>.</a:t>
            </a:r>
          </a:p>
          <a:p>
            <a:pPr lvl="0"/>
            <a:r>
              <a:rPr lang="fr-CA" sz="2000" dirty="0">
                <a:solidFill>
                  <a:srgbClr val="002060"/>
                </a:solidFill>
              </a:rPr>
              <a:t>Soutien à l’organisation du quotidien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Aider à la </a:t>
            </a:r>
            <a:r>
              <a:rPr lang="fr-CA" b="1" dirty="0">
                <a:solidFill>
                  <a:srgbClr val="0070C0"/>
                </a:solidFill>
              </a:rPr>
              <a:t>planification</a:t>
            </a:r>
            <a:r>
              <a:rPr lang="fr-CA" dirty="0">
                <a:solidFill>
                  <a:srgbClr val="0070C0"/>
                </a:solidFill>
              </a:rPr>
              <a:t> et à la </a:t>
            </a:r>
            <a:r>
              <a:rPr lang="fr-CA" b="1" dirty="0">
                <a:solidFill>
                  <a:srgbClr val="0070C0"/>
                </a:solidFill>
              </a:rPr>
              <a:t>priorisation des tâches;</a:t>
            </a:r>
            <a:endParaRPr lang="fr-CA" dirty="0">
              <a:solidFill>
                <a:srgbClr val="0070C0"/>
              </a:solidFill>
            </a:endParaRP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Mettre en place des </a:t>
            </a:r>
            <a:r>
              <a:rPr lang="fr-CA" b="1" dirty="0">
                <a:solidFill>
                  <a:srgbClr val="0070C0"/>
                </a:solidFill>
              </a:rPr>
              <a:t>outils </a:t>
            </a:r>
            <a:r>
              <a:rPr lang="fr-CA" dirty="0">
                <a:solidFill>
                  <a:srgbClr val="0070C0"/>
                </a:solidFill>
              </a:rPr>
              <a:t>pour favoriser l’autonomie (ex. : horaire visuel, etc.).</a:t>
            </a:r>
          </a:p>
          <a:p>
            <a:pPr lvl="0"/>
            <a:r>
              <a:rPr lang="fr-CA" sz="2000" dirty="0">
                <a:solidFill>
                  <a:srgbClr val="002060"/>
                </a:solidFill>
              </a:rPr>
              <a:t>Soutien à la communication et aux interactions sociales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Entre les résidents;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Entre les résidents et la Coopérative;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altLang="fr-FR" b="1" dirty="0">
                <a:solidFill>
                  <a:srgbClr val="0070C0"/>
                </a:solidFill>
              </a:rPr>
              <a:t>Prévient et aide à résoudre les tensions</a:t>
            </a:r>
            <a:r>
              <a:rPr lang="fr-FR" altLang="fr-FR" dirty="0">
                <a:solidFill>
                  <a:srgbClr val="0070C0"/>
                </a:solidFill>
              </a:rPr>
              <a:t> ou les situations de conflit entre les membres.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3224B5BB-8E89-3BCA-C5C5-042D5E772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5199F5-5421-ECE0-E0F0-99E4417E2F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43" r="40559"/>
          <a:stretch>
            <a:fillRect/>
          </a:stretch>
        </p:blipFill>
        <p:spPr>
          <a:xfrm>
            <a:off x="0" y="1224569"/>
            <a:ext cx="2348346" cy="51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C5FB-58F6-C08E-32B3-88CF9D6CE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5C973F-7170-F3BC-17DE-0A5EBD562022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4.1 – </a:t>
            </a:r>
            <a:r>
              <a:rPr lang="fr-CA" sz="2800" dirty="0">
                <a:solidFill>
                  <a:schemeClr val="bg1"/>
                </a:solidFill>
              </a:rPr>
              <a:t>L’accompagnement aux résidents (suite)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3302D7-B05E-B932-6210-191E50CA97F0}"/>
              </a:ext>
            </a:extLst>
          </p:cNvPr>
          <p:cNvSpPr txBox="1"/>
          <p:nvPr/>
        </p:nvSpPr>
        <p:spPr>
          <a:xfrm flipH="1">
            <a:off x="2592483" y="1150903"/>
            <a:ext cx="8481917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000" dirty="0">
                <a:solidFill>
                  <a:srgbClr val="002060"/>
                </a:solidFill>
              </a:rPr>
              <a:t>Soutien au volet administratif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Comprendre des documents</a:t>
            </a:r>
            <a:r>
              <a:rPr lang="fr-CA" dirty="0">
                <a:solidFill>
                  <a:srgbClr val="0070C0"/>
                </a:solidFill>
              </a:rPr>
              <a:t> reçus;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Soutien pour remplir certains formulaires</a:t>
            </a:r>
            <a:r>
              <a:rPr lang="fr-CA" dirty="0">
                <a:solidFill>
                  <a:srgbClr val="0070C0"/>
                </a:solidFill>
              </a:rPr>
              <a:t> ou démarches courantes.</a:t>
            </a:r>
          </a:p>
          <a:p>
            <a:pPr lvl="0"/>
            <a:r>
              <a:rPr lang="fr-CA" sz="2000" dirty="0">
                <a:solidFill>
                  <a:srgbClr val="002060"/>
                </a:solidFill>
              </a:rPr>
              <a:t>Soutien à l’adaptation et à la gestion des émotions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noProof="0" dirty="0">
                <a:solidFill>
                  <a:srgbClr val="0070C0"/>
                </a:solidFill>
                <a:sym typeface="Cooper Hewitt"/>
              </a:rPr>
              <a:t>Offrir de </a:t>
            </a:r>
            <a:r>
              <a:rPr lang="fr-CA" b="1" noProof="0" dirty="0">
                <a:solidFill>
                  <a:srgbClr val="0070C0"/>
                </a:solidFill>
                <a:sym typeface="Cooper Hewitt"/>
              </a:rPr>
              <a:t>l’écoute et du soutien émotionnel;</a:t>
            </a:r>
            <a:endParaRPr lang="fr-CA" noProof="0" dirty="0">
              <a:solidFill>
                <a:srgbClr val="0070C0"/>
              </a:solidFill>
              <a:sym typeface="Cooper Hewitt"/>
            </a:endParaRP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Lors de </a:t>
            </a:r>
            <a:r>
              <a:rPr lang="fr-CA" b="1" dirty="0">
                <a:solidFill>
                  <a:srgbClr val="0070C0"/>
                </a:solidFill>
              </a:rPr>
              <a:t>changements importants</a:t>
            </a:r>
            <a:r>
              <a:rPr lang="fr-CA" dirty="0">
                <a:solidFill>
                  <a:srgbClr val="0070C0"/>
                </a:solidFill>
              </a:rPr>
              <a:t> (déménagement, nouvel emploi, événement imprévu).</a:t>
            </a:r>
          </a:p>
          <a:p>
            <a:r>
              <a:rPr lang="fr-CA" sz="2000" dirty="0">
                <a:solidFill>
                  <a:srgbClr val="002060"/>
                </a:solidFill>
              </a:rPr>
              <a:t>Élaboration d’outils pour faciliter la vie en communauté et l’autonomie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Supports visuels</a:t>
            </a:r>
            <a:r>
              <a:rPr lang="fr-CA" dirty="0">
                <a:solidFill>
                  <a:srgbClr val="0070C0"/>
                </a:solidFill>
              </a:rPr>
              <a:t> </a:t>
            </a:r>
            <a:r>
              <a:rPr lang="fr-CA" b="1" dirty="0">
                <a:solidFill>
                  <a:srgbClr val="0070C0"/>
                </a:solidFill>
              </a:rPr>
              <a:t>dans les espaces communs </a:t>
            </a:r>
            <a:r>
              <a:rPr lang="fr-CA" dirty="0">
                <a:solidFill>
                  <a:srgbClr val="0070C0"/>
                </a:solidFill>
              </a:rPr>
              <a:t>pour illustrer les règles de vie, les droits et les devoirs de chacun.</a:t>
            </a:r>
          </a:p>
          <a:p>
            <a:pPr lvl="0"/>
            <a:r>
              <a:rPr lang="fr-CA" sz="2000" dirty="0">
                <a:solidFill>
                  <a:srgbClr val="002060"/>
                </a:solidFill>
              </a:rPr>
              <a:t>Référence et orientation vers des ressources externes </a:t>
            </a:r>
          </a:p>
          <a:p>
            <a:pPr marL="538163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Diriger les résidents vers des </a:t>
            </a:r>
            <a:r>
              <a:rPr lang="fr-CA" b="1" dirty="0">
                <a:solidFill>
                  <a:srgbClr val="0070C0"/>
                </a:solidFill>
              </a:rPr>
              <a:t>organismes partenaires selon leurs besoins </a:t>
            </a:r>
            <a:r>
              <a:rPr lang="fr-CA" dirty="0">
                <a:solidFill>
                  <a:srgbClr val="0070C0"/>
                </a:solidFill>
              </a:rPr>
              <a:t>(emploi, bénévolat, etc.).</a:t>
            </a:r>
            <a:endParaRPr lang="fr-CA" sz="2000" dirty="0">
              <a:solidFill>
                <a:srgbClr val="002060"/>
              </a:solidFill>
            </a:endParaRPr>
          </a:p>
          <a:p>
            <a:pPr indent="-204787"/>
            <a:r>
              <a:rPr lang="fr-CA" sz="2000" dirty="0">
                <a:solidFill>
                  <a:srgbClr val="002060"/>
                </a:solidFill>
              </a:rPr>
              <a:t>Soutien au CA de la Coop 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Favoriser la compréhension des résidents dans la prise de décision,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  <a:r>
              <a:rPr lang="fr-FR" altLang="fr-FR" dirty="0">
                <a:solidFill>
                  <a:srgbClr val="0070C0"/>
                </a:solidFill>
              </a:rPr>
              <a:t>soutien dans l’organisation et la communication avec les membres.</a:t>
            </a:r>
            <a:endParaRPr lang="fr-CA" dirty="0">
              <a:solidFill>
                <a:srgbClr val="0070C0"/>
              </a:solidFill>
            </a:endParaRP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1FC2715F-A1C8-4AA8-C2F0-E9D9BF3D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B8B628-F08C-3FD4-2EC1-8C602B270F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43" r="40559"/>
          <a:stretch>
            <a:fillRect/>
          </a:stretch>
        </p:blipFill>
        <p:spPr>
          <a:xfrm>
            <a:off x="0" y="1150903"/>
            <a:ext cx="2348346" cy="51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6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9EEA3-C7E3-6D8A-F3CC-0829DCD6B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2B572-66BA-A200-14B1-0726797A7E51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4.2 – </a:t>
            </a:r>
            <a:r>
              <a:rPr lang="fr-CA" sz="2800" dirty="0">
                <a:solidFill>
                  <a:schemeClr val="bg1"/>
                </a:solidFill>
              </a:rPr>
              <a:t>Service non offert par l’Envolée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57C707-4D79-0DC1-1D24-2FF62865711E}"/>
              </a:ext>
            </a:extLst>
          </p:cNvPr>
          <p:cNvSpPr txBox="1"/>
          <p:nvPr/>
        </p:nvSpPr>
        <p:spPr>
          <a:xfrm flipH="1">
            <a:off x="2622961" y="1150903"/>
            <a:ext cx="8979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fr-CA" sz="2200" dirty="0">
                <a:solidFill>
                  <a:srgbClr val="002060"/>
                </a:solidFill>
              </a:rPr>
              <a:t>Sans être exhaustive, la liste suivante illustre les </a:t>
            </a:r>
            <a:r>
              <a:rPr lang="fr-CA" sz="2200" b="1" dirty="0">
                <a:solidFill>
                  <a:srgbClr val="002060"/>
                </a:solidFill>
              </a:rPr>
              <a:t>types de soutien qui </a:t>
            </a:r>
            <a:r>
              <a:rPr lang="fr-CA" sz="2200" b="1" u="sng" dirty="0">
                <a:solidFill>
                  <a:srgbClr val="002060"/>
                </a:solidFill>
              </a:rPr>
              <a:t>ne sont PAS </a:t>
            </a:r>
            <a:r>
              <a:rPr lang="fr-CA" sz="2200" b="1" dirty="0">
                <a:solidFill>
                  <a:srgbClr val="002060"/>
                </a:solidFill>
              </a:rPr>
              <a:t>fournis directement par la Coopérative:</a:t>
            </a:r>
            <a:endParaRPr lang="fr-CA" sz="22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Vigie ou présence 24 h sur 24, 7 jours sur 7;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Soutien clinique ou thérapeutique pour des problèmes appartenant à </a:t>
            </a:r>
            <a:r>
              <a:rPr lang="fr-CA" sz="200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des </a:t>
            </a:r>
            <a:r>
              <a:rPr lang="fr-CA" sz="2000" noProof="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besoins autres que ceux de l’autisme : santé mentale, dépression, trouble du comportement, dépendance, automutilation, trouble d’accumulation compulsive, ou trouble de comportement grave;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Prise de décision à la place du résident (ex: imposer un choix de service ou de mode de vie);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Gestion directe des finances personnelles;</a:t>
            </a:r>
            <a:endParaRPr lang="fr-CA" sz="2000" noProof="0" dirty="0">
              <a:solidFill>
                <a:srgbClr val="0070C0"/>
              </a:solidFill>
              <a:ea typeface="Lovelo"/>
              <a:cs typeface="Lovelo"/>
              <a:sym typeface="Lovelo"/>
            </a:endParaRP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70C0"/>
                </a:solidFill>
                <a:sym typeface="Cooper Hewitt"/>
              </a:rPr>
              <a:t>Soins médicaux ou paramédicaux (médication, pansements, etc.);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Aide directe pour emménager ou entretenir le logement au quotidien;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Accompagnement dans les déplacements (visiter la ville, apprendre à utiliser le transport en commun, etc.);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CA" sz="2000" noProof="0" dirty="0">
                <a:solidFill>
                  <a:srgbClr val="0070C0"/>
                </a:solidFill>
                <a:ea typeface="Lovelo"/>
                <a:cs typeface="Lovelo"/>
                <a:sym typeface="Lovelo"/>
              </a:rPr>
              <a:t>Aide individuelle pour faire les courses, planifier les repas ou cuisiner</a:t>
            </a:r>
            <a:r>
              <a:rPr lang="fr-CA" sz="2000" noProof="0" dirty="0">
                <a:solidFill>
                  <a:srgbClr val="002060"/>
                </a:solidFill>
                <a:ea typeface="Lovelo"/>
                <a:cs typeface="Lovelo"/>
                <a:sym typeface="Lovelo"/>
              </a:rPr>
              <a:t>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2F3B6806-F2E3-3169-E2B1-432DFB4B5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0FADE6E-0A07-39B7-4DB7-3D52EBB5CE8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43" r="40559"/>
          <a:stretch>
            <a:fillRect/>
          </a:stretch>
        </p:blipFill>
        <p:spPr>
          <a:xfrm>
            <a:off x="0" y="1150903"/>
            <a:ext cx="2348346" cy="51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75FCD-27F0-BA83-68E9-5F0EC14D4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EE5EA3-1BAA-8D51-BC3A-A8E7430CC84B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4.3 – </a:t>
            </a:r>
            <a:r>
              <a:rPr lang="fr-CA" sz="2800" dirty="0">
                <a:solidFill>
                  <a:schemeClr val="bg1"/>
                </a:solidFill>
              </a:rPr>
              <a:t>Intervenant communautaire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7FA294C-FF59-5654-402F-2A96770FE9A1}"/>
              </a:ext>
            </a:extLst>
          </p:cNvPr>
          <p:cNvSpPr txBox="1"/>
          <p:nvPr/>
        </p:nvSpPr>
        <p:spPr>
          <a:xfrm flipH="1">
            <a:off x="2492568" y="1138921"/>
            <a:ext cx="89289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fr-CA" sz="2200" dirty="0">
                <a:solidFill>
                  <a:srgbClr val="002060"/>
                </a:solidFill>
              </a:rPr>
              <a:t>L’intervenant communautaire agit comme </a:t>
            </a:r>
            <a:r>
              <a:rPr lang="fr-CA" sz="2200" b="1" dirty="0">
                <a:solidFill>
                  <a:srgbClr val="002060"/>
                </a:solidFill>
              </a:rPr>
              <a:t>personne-ressource</a:t>
            </a:r>
            <a:r>
              <a:rPr lang="fr-CA" sz="2200" dirty="0">
                <a:solidFill>
                  <a:srgbClr val="002060"/>
                </a:solidFill>
              </a:rPr>
              <a:t> pour soutenir la </a:t>
            </a:r>
            <a:r>
              <a:rPr lang="fr-CA" sz="2200" b="1" dirty="0">
                <a:solidFill>
                  <a:srgbClr val="002060"/>
                </a:solidFill>
              </a:rPr>
              <a:t>participation des membres</a:t>
            </a:r>
            <a:r>
              <a:rPr lang="fr-CA" sz="2200" dirty="0">
                <a:solidFill>
                  <a:srgbClr val="002060"/>
                </a:solidFill>
              </a:rPr>
              <a:t> et le </a:t>
            </a:r>
            <a:r>
              <a:rPr lang="fr-CA" sz="2200" b="1" dirty="0">
                <a:solidFill>
                  <a:srgbClr val="002060"/>
                </a:solidFill>
              </a:rPr>
              <a:t>bon fonctionnement collectif</a:t>
            </a:r>
            <a:r>
              <a:rPr lang="fr-CA" sz="2200" dirty="0">
                <a:solidFill>
                  <a:srgbClr val="002060"/>
                </a:solidFill>
              </a:rPr>
              <a:t> de la coopérative.</a:t>
            </a:r>
          </a:p>
          <a:p>
            <a:pPr lvl="0">
              <a:spcAft>
                <a:spcPts val="600"/>
              </a:spcAft>
            </a:pPr>
            <a:br>
              <a:rPr lang="fr-CA" sz="2200" dirty="0">
                <a:solidFill>
                  <a:srgbClr val="002060"/>
                </a:solidFill>
              </a:rPr>
            </a:br>
            <a:r>
              <a:rPr lang="fr-CA" sz="2200" dirty="0">
                <a:solidFill>
                  <a:srgbClr val="002060"/>
                </a:solidFill>
              </a:rPr>
              <a:t>Son rôle est de </a:t>
            </a:r>
            <a:r>
              <a:rPr lang="fr-CA" sz="2200" b="1" dirty="0">
                <a:solidFill>
                  <a:srgbClr val="002060"/>
                </a:solidFill>
              </a:rPr>
              <a:t>renforcer la vie communautaire</a:t>
            </a:r>
            <a:r>
              <a:rPr lang="fr-CA" sz="2200" dirty="0">
                <a:solidFill>
                  <a:srgbClr val="002060"/>
                </a:solidFill>
              </a:rPr>
              <a:t>, de </a:t>
            </a:r>
            <a:r>
              <a:rPr lang="fr-CA" sz="2200" b="1" dirty="0">
                <a:solidFill>
                  <a:srgbClr val="002060"/>
                </a:solidFill>
              </a:rPr>
              <a:t>favoriser l’autonomie</a:t>
            </a:r>
            <a:r>
              <a:rPr lang="fr-CA" sz="2200" dirty="0">
                <a:solidFill>
                  <a:srgbClr val="002060"/>
                </a:solidFill>
              </a:rPr>
              <a:t> et d’assurer une </a:t>
            </a:r>
            <a:r>
              <a:rPr lang="fr-CA" sz="2200" b="1" dirty="0">
                <a:solidFill>
                  <a:srgbClr val="002060"/>
                </a:solidFill>
              </a:rPr>
              <a:t>cohésion sociale</a:t>
            </a:r>
            <a:r>
              <a:rPr lang="fr-CA" sz="2200" dirty="0">
                <a:solidFill>
                  <a:srgbClr val="002060"/>
                </a:solidFill>
              </a:rPr>
              <a:t> au sein du milieu de vie 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Accompagne les membres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dans leur apprentissage du mode coopératif (prise de décision collective, rôles, comités, règlements);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Favorise la participation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et l’implication de chacun selon ses capacités et intérêts</a:t>
            </a:r>
            <a:r>
              <a:rPr kumimoji="0" lang="fr-FR" altLang="fr-FR" sz="200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(activités, entraide, initiatives collectives);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Fait le lien</a:t>
            </a: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rPr>
              <a:t> entre la Coopérative, les organismes partenaires et la communauté locale.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3F3AADC1-677A-035E-A73C-93B40EAB8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0C4026F-B207-4E85-0C78-D0924E6A0A1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143" r="40559"/>
          <a:stretch>
            <a:fillRect/>
          </a:stretch>
        </p:blipFill>
        <p:spPr>
          <a:xfrm>
            <a:off x="0" y="1222023"/>
            <a:ext cx="2348346" cy="51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A3EF8-D0E8-7777-36C3-06B8096CE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88DF5-CF51-8107-D7C7-A8B6F71D46AA}"/>
              </a:ext>
            </a:extLst>
          </p:cNvPr>
          <p:cNvSpPr/>
          <p:nvPr/>
        </p:nvSpPr>
        <p:spPr>
          <a:xfrm>
            <a:off x="0" y="0"/>
            <a:ext cx="12192000" cy="763200"/>
          </a:xfrm>
          <a:prstGeom prst="rect">
            <a:avLst/>
          </a:prstGeom>
          <a:solidFill>
            <a:srgbClr val="26AD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5 – </a:t>
            </a:r>
            <a:r>
              <a:rPr lang="fr-CA" sz="2800" dirty="0">
                <a:solidFill>
                  <a:schemeClr val="bg1"/>
                </a:solidFill>
              </a:rPr>
              <a:t>Les grandes étapes à venir du projet L’Envolée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719EE9D-2685-FD40-617B-EA8F8FAC7384}"/>
              </a:ext>
            </a:extLst>
          </p:cNvPr>
          <p:cNvGrpSpPr/>
          <p:nvPr/>
        </p:nvGrpSpPr>
        <p:grpSpPr>
          <a:xfrm>
            <a:off x="0" y="2372674"/>
            <a:ext cx="2164498" cy="3197536"/>
            <a:chOff x="0" y="2372674"/>
            <a:chExt cx="2164498" cy="3197536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C44FD9B7-ACE1-9C0C-6C8F-E1703896C72D}"/>
                </a:ext>
              </a:extLst>
            </p:cNvPr>
            <p:cNvSpPr txBox="1"/>
            <p:nvPr/>
          </p:nvSpPr>
          <p:spPr>
            <a:xfrm flipH="1">
              <a:off x="0" y="2372674"/>
              <a:ext cx="2149200" cy="36933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Ins="108000" rtlCol="0" anchor="ctr" anchorCtr="0">
              <a:sp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fr-CA" dirty="0">
                  <a:solidFill>
                    <a:schemeClr val="bg1"/>
                  </a:solidFill>
                </a:rPr>
                <a:t>Levée de fond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9168E7A-6930-169F-F273-534DE0743E0D}"/>
                </a:ext>
              </a:extLst>
            </p:cNvPr>
            <p:cNvSpPr txBox="1"/>
            <p:nvPr/>
          </p:nvSpPr>
          <p:spPr>
            <a:xfrm flipH="1">
              <a:off x="16823" y="3028830"/>
              <a:ext cx="2147675" cy="583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Ins="108000" rtlCol="0" anchor="ctr" anchorCtr="0">
              <a:sp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fr-CA" dirty="0">
                  <a:solidFill>
                    <a:schemeClr val="bg1"/>
                  </a:solidFill>
                </a:rPr>
                <a:t>Construction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CD0E258-AB3C-C243-0D5D-843ADBA3C66C}"/>
                </a:ext>
              </a:extLst>
            </p:cNvPr>
            <p:cNvSpPr txBox="1"/>
            <p:nvPr/>
          </p:nvSpPr>
          <p:spPr>
            <a:xfrm flipH="1">
              <a:off x="16823" y="3791920"/>
              <a:ext cx="2147675" cy="799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Ins="108000" rtlCol="0" anchor="ctr" anchorCtr="0">
              <a:sp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fr-CA" dirty="0">
                  <a:solidFill>
                    <a:schemeClr val="bg1"/>
                  </a:solidFill>
                </a:rPr>
                <a:t>Sélection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69ED054-54C8-93EE-72FB-CA9B6F3753C1}"/>
                </a:ext>
              </a:extLst>
            </p:cNvPr>
            <p:cNvSpPr txBox="1"/>
            <p:nvPr/>
          </p:nvSpPr>
          <p:spPr>
            <a:xfrm flipH="1">
              <a:off x="1525" y="4771010"/>
              <a:ext cx="2147675" cy="7992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wrap="square" rIns="108000" rtlCol="0" anchor="ctr" anchorCtr="0">
              <a:spAutoFit/>
            </a:bodyPr>
            <a:lstStyle/>
            <a:p>
              <a:pPr lvl="0" algn="r">
                <a:spcAft>
                  <a:spcPts val="600"/>
                </a:spcAft>
              </a:pPr>
              <a:r>
                <a:rPr lang="fr-CA" dirty="0">
                  <a:solidFill>
                    <a:schemeClr val="bg1"/>
                  </a:solidFill>
                </a:rPr>
                <a:t>Accompagnement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1966482C-5139-6A26-A1AB-7FD378E500D6}"/>
              </a:ext>
            </a:extLst>
          </p:cNvPr>
          <p:cNvSpPr txBox="1"/>
          <p:nvPr/>
        </p:nvSpPr>
        <p:spPr>
          <a:xfrm flipH="1">
            <a:off x="9180742" y="1742648"/>
            <a:ext cx="861071" cy="396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36000" rIns="36000" rtlCol="0" anchor="ctr" anchorCtr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fr-CA" dirty="0">
                <a:solidFill>
                  <a:schemeClr val="bg1"/>
                </a:solidFill>
              </a:rPr>
              <a:t>Arrivée</a:t>
            </a:r>
          </a:p>
          <a:p>
            <a:pPr lvl="0" algn="ctr">
              <a:spcAft>
                <a:spcPts val="600"/>
              </a:spcAft>
            </a:pPr>
            <a:r>
              <a:rPr lang="fr-CA" sz="1400" dirty="0">
                <a:solidFill>
                  <a:schemeClr val="bg1"/>
                </a:solidFill>
              </a:rPr>
              <a:t>des </a:t>
            </a:r>
          </a:p>
          <a:p>
            <a:pPr lvl="0" algn="ctr">
              <a:spcAft>
                <a:spcPts val="600"/>
              </a:spcAft>
            </a:pPr>
            <a:r>
              <a:rPr lang="fr-CA" sz="1400" dirty="0">
                <a:solidFill>
                  <a:schemeClr val="bg1"/>
                </a:solidFill>
              </a:rPr>
              <a:t>résidents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6B65AB4-0101-A5B9-9020-C27D8EDD3360}"/>
              </a:ext>
            </a:extLst>
          </p:cNvPr>
          <p:cNvGrpSpPr/>
          <p:nvPr/>
        </p:nvGrpSpPr>
        <p:grpSpPr>
          <a:xfrm>
            <a:off x="2250558" y="1839631"/>
            <a:ext cx="9779060" cy="356001"/>
            <a:chOff x="2233735" y="856786"/>
            <a:chExt cx="9779060" cy="356001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2FA979FF-0DCE-A15C-92CD-35F311A130BC}"/>
                </a:ext>
              </a:extLst>
            </p:cNvPr>
            <p:cNvSpPr txBox="1"/>
            <p:nvPr/>
          </p:nvSpPr>
          <p:spPr>
            <a:xfrm flipH="1">
              <a:off x="2233735" y="856786"/>
              <a:ext cx="1890000" cy="338400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fr-CA" sz="1600" dirty="0">
                  <a:solidFill>
                    <a:schemeClr val="bg1"/>
                  </a:solidFill>
                </a:rPr>
                <a:t>Oct. – Déc. 2025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1FC5A63D-29F1-2C5E-CB42-830EA5A3A1F7}"/>
                </a:ext>
              </a:extLst>
            </p:cNvPr>
            <p:cNvSpPr txBox="1"/>
            <p:nvPr/>
          </p:nvSpPr>
          <p:spPr>
            <a:xfrm flipH="1">
              <a:off x="4206000" y="856786"/>
              <a:ext cx="1890000" cy="338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fr-CA" sz="1600" dirty="0" err="1">
                  <a:solidFill>
                    <a:schemeClr val="bg1"/>
                  </a:solidFill>
                </a:rPr>
                <a:t>Janv</a:t>
              </a:r>
              <a:r>
                <a:rPr lang="fr-CA" sz="1600" dirty="0">
                  <a:solidFill>
                    <a:schemeClr val="bg1"/>
                  </a:solidFill>
                </a:rPr>
                <a:t> – Mars 2026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3F43DE9-FB65-7E0B-2B88-A2CA4D0A348C}"/>
                </a:ext>
              </a:extLst>
            </p:cNvPr>
            <p:cNvSpPr txBox="1"/>
            <p:nvPr/>
          </p:nvSpPr>
          <p:spPr>
            <a:xfrm flipH="1">
              <a:off x="6178265" y="865555"/>
              <a:ext cx="1890000" cy="338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fr-CA" sz="1600" dirty="0">
                  <a:solidFill>
                    <a:schemeClr val="bg1"/>
                  </a:solidFill>
                </a:rPr>
                <a:t>Avril – Juin  2026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C59276F-DA97-9DD5-9CBD-FCFDF64D77EE}"/>
                </a:ext>
              </a:extLst>
            </p:cNvPr>
            <p:cNvSpPr txBox="1"/>
            <p:nvPr/>
          </p:nvSpPr>
          <p:spPr>
            <a:xfrm flipH="1">
              <a:off x="8150530" y="874233"/>
              <a:ext cx="1890000" cy="338554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fr-CA" sz="1600" dirty="0">
                  <a:solidFill>
                    <a:schemeClr val="bg1"/>
                  </a:solidFill>
                </a:rPr>
                <a:t>Juillet – Sept  2026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380F104-5A41-7FA3-E91F-7A63F72E5594}"/>
                </a:ext>
              </a:extLst>
            </p:cNvPr>
            <p:cNvSpPr txBox="1"/>
            <p:nvPr/>
          </p:nvSpPr>
          <p:spPr>
            <a:xfrm flipH="1">
              <a:off x="10122795" y="874387"/>
              <a:ext cx="1890000" cy="3384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>
                <a:spcAft>
                  <a:spcPts val="600"/>
                </a:spcAft>
              </a:pPr>
              <a:r>
                <a:rPr lang="fr-CA" sz="1600" dirty="0" err="1">
                  <a:solidFill>
                    <a:schemeClr val="bg1"/>
                  </a:solidFill>
                </a:rPr>
                <a:t>Oct</a:t>
              </a:r>
              <a:r>
                <a:rPr lang="fr-CA" sz="1600" dirty="0">
                  <a:solidFill>
                    <a:schemeClr val="bg1"/>
                  </a:solidFill>
                </a:rPr>
                <a:t> – Déc  2026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CF79B3C9-10C0-CE25-FEE4-D483B5F21B20}"/>
              </a:ext>
            </a:extLst>
          </p:cNvPr>
          <p:cNvGrpSpPr/>
          <p:nvPr/>
        </p:nvGrpSpPr>
        <p:grpSpPr>
          <a:xfrm>
            <a:off x="2164497" y="3029871"/>
            <a:ext cx="6933980" cy="585649"/>
            <a:chOff x="2164497" y="3029871"/>
            <a:chExt cx="6933980" cy="585649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1A00334-3CA2-D495-DE02-786351911EA2}"/>
                </a:ext>
              </a:extLst>
            </p:cNvPr>
            <p:cNvSpPr txBox="1"/>
            <p:nvPr/>
          </p:nvSpPr>
          <p:spPr>
            <a:xfrm flipH="1">
              <a:off x="2164497" y="3030745"/>
              <a:ext cx="1976060" cy="5847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Coquille bâtiment 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Complétée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07EAFEC-2BC0-682E-EED2-A55844A89558}"/>
                </a:ext>
              </a:extLst>
            </p:cNvPr>
            <p:cNvSpPr txBox="1"/>
            <p:nvPr/>
          </p:nvSpPr>
          <p:spPr>
            <a:xfrm flipH="1">
              <a:off x="4132489" y="3029871"/>
              <a:ext cx="4965988" cy="584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Finition intérieure / extérieure &amp; terrassement 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Livraison en août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F5FAA381-BE4C-1A7F-DFF0-7C55F17CB0E4}"/>
              </a:ext>
            </a:extLst>
          </p:cNvPr>
          <p:cNvGrpSpPr/>
          <p:nvPr/>
        </p:nvGrpSpPr>
        <p:grpSpPr>
          <a:xfrm>
            <a:off x="2160779" y="3796928"/>
            <a:ext cx="6003838" cy="800219"/>
            <a:chOff x="2160779" y="3796928"/>
            <a:chExt cx="6003838" cy="800219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F478D5F-BA51-3500-2568-2540B5993F57}"/>
                </a:ext>
              </a:extLst>
            </p:cNvPr>
            <p:cNvSpPr txBox="1"/>
            <p:nvPr/>
          </p:nvSpPr>
          <p:spPr>
            <a:xfrm flipH="1">
              <a:off x="2160779" y="3796928"/>
              <a:ext cx="2374695" cy="799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Ateliers  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autonomie résidentielle :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Fin : 20 – 21 janvier 2026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3A15CB8-13EC-E66A-FAFD-9138B8A1B36A}"/>
                </a:ext>
              </a:extLst>
            </p:cNvPr>
            <p:cNvSpPr txBox="1"/>
            <p:nvPr/>
          </p:nvSpPr>
          <p:spPr>
            <a:xfrm flipH="1">
              <a:off x="7038342" y="3796928"/>
              <a:ext cx="1126275" cy="800219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Signature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bail &amp; contrat de membre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79F0CCB-3ED1-DBD1-397C-D3AF0E2CEEE7}"/>
                </a:ext>
              </a:extLst>
            </p:cNvPr>
            <p:cNvSpPr txBox="1"/>
            <p:nvPr/>
          </p:nvSpPr>
          <p:spPr>
            <a:xfrm flipH="1">
              <a:off x="5991596" y="3796928"/>
              <a:ext cx="1046746" cy="799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Activité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Visite COOP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0199387-99C5-A37A-AC43-B427D1C99B3A}"/>
              </a:ext>
            </a:extLst>
          </p:cNvPr>
          <p:cNvGrpSpPr/>
          <p:nvPr/>
        </p:nvGrpSpPr>
        <p:grpSpPr>
          <a:xfrm>
            <a:off x="4545635" y="4771010"/>
            <a:ext cx="7663187" cy="802501"/>
            <a:chOff x="4545635" y="4771010"/>
            <a:chExt cx="7663187" cy="802501"/>
          </a:xfrm>
        </p:grpSpPr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D8348DE-17F3-E5C1-C029-3E482E09CA28}"/>
                </a:ext>
              </a:extLst>
            </p:cNvPr>
            <p:cNvSpPr txBox="1"/>
            <p:nvPr/>
          </p:nvSpPr>
          <p:spPr>
            <a:xfrm flipH="1">
              <a:off x="4545635" y="4771010"/>
              <a:ext cx="1649453" cy="80021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Intervenant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Embauche et Planification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1BAC4D9E-2411-016B-BD47-7660C7614C13}"/>
                </a:ext>
              </a:extLst>
            </p:cNvPr>
            <p:cNvSpPr txBox="1"/>
            <p:nvPr/>
          </p:nvSpPr>
          <p:spPr>
            <a:xfrm flipH="1">
              <a:off x="6195088" y="4771010"/>
              <a:ext cx="2985655" cy="7992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Activités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Préparation à l’intégration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114D20C3-7D92-918C-0CB6-F2F246903C71}"/>
                </a:ext>
              </a:extLst>
            </p:cNvPr>
            <p:cNvSpPr txBox="1"/>
            <p:nvPr/>
          </p:nvSpPr>
          <p:spPr>
            <a:xfrm flipH="1">
              <a:off x="9180741" y="4774311"/>
              <a:ext cx="3028081" cy="799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Début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Accompagnement individualisé</a:t>
              </a:r>
            </a:p>
          </p:txBody>
        </p:sp>
      </p:grp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C109479E-9785-6C28-2B20-27FA28F19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1B11F2C-B573-1746-F6D9-8C705E3009B9}"/>
              </a:ext>
            </a:extLst>
          </p:cNvPr>
          <p:cNvSpPr txBox="1"/>
          <p:nvPr/>
        </p:nvSpPr>
        <p:spPr>
          <a:xfrm flipH="1">
            <a:off x="253999" y="953064"/>
            <a:ext cx="1177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/>
            <a:r>
              <a:rPr lang="fr-CA" sz="2000" b="1" i="1" dirty="0">
                <a:solidFill>
                  <a:srgbClr val="002060"/>
                </a:solidFill>
              </a:rPr>
              <a:t>Cet échéancier est prévisionnel et peut changer </a:t>
            </a:r>
            <a:r>
              <a:rPr lang="fr-CA" sz="2000" i="1" dirty="0">
                <a:solidFill>
                  <a:srgbClr val="002060"/>
                </a:solidFill>
              </a:rPr>
              <a:t>selon l’évolution du chantier et de circonstances opérationnelles imprévues.  </a:t>
            </a:r>
            <a:r>
              <a:rPr lang="fr-CA" sz="2000" b="1" i="1" dirty="0">
                <a:solidFill>
                  <a:srgbClr val="002060"/>
                </a:solidFill>
              </a:rPr>
              <a:t>Nous vous tiendrons au courant de l’évolution!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B41A236-5D05-A1A6-E9FD-4312A8719B38}"/>
              </a:ext>
            </a:extLst>
          </p:cNvPr>
          <p:cNvGrpSpPr/>
          <p:nvPr/>
        </p:nvGrpSpPr>
        <p:grpSpPr>
          <a:xfrm>
            <a:off x="2149200" y="2262814"/>
            <a:ext cx="8341657" cy="591191"/>
            <a:chOff x="2149200" y="2262814"/>
            <a:chExt cx="8341657" cy="59119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98CA744-6CD0-6F3E-4077-535FDC042AB2}"/>
                </a:ext>
              </a:extLst>
            </p:cNvPr>
            <p:cNvSpPr txBox="1"/>
            <p:nvPr/>
          </p:nvSpPr>
          <p:spPr>
            <a:xfrm flipH="1">
              <a:off x="2149200" y="2262814"/>
              <a:ext cx="4045888" cy="58477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Phase silencieuse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Fondations &amp; entreprises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2FE6211-3C03-5A40-59EC-8D0D27BB22E8}"/>
                </a:ext>
              </a:extLst>
            </p:cNvPr>
            <p:cNvSpPr txBox="1"/>
            <p:nvPr/>
          </p:nvSpPr>
          <p:spPr>
            <a:xfrm flipH="1">
              <a:off x="6112822" y="2269230"/>
              <a:ext cx="4378035" cy="58477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wrap="square" lIns="36000" rIns="36000" rtlCol="0" anchor="ctr" anchorCtr="0">
              <a:spAutoFit/>
            </a:bodyPr>
            <a:lstStyle/>
            <a:p>
              <a:pPr lvl="0" algn="ctr"/>
              <a:r>
                <a:rPr lang="fr-CA" dirty="0">
                  <a:solidFill>
                    <a:schemeClr val="bg1"/>
                  </a:solidFill>
                </a:rPr>
                <a:t>Phase publique</a:t>
              </a:r>
            </a:p>
            <a:p>
              <a:pPr lvl="0" algn="ctr"/>
              <a:r>
                <a:rPr lang="fr-CA" sz="1400" dirty="0">
                  <a:solidFill>
                    <a:schemeClr val="bg1"/>
                  </a:solidFill>
                </a:rPr>
                <a:t>Événement caritatif à l’automne </a:t>
              </a:r>
              <a:endParaRPr lang="fr-CA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5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2208D-AD37-1F88-8A10-A9F5ABE07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40ABDD-C0B7-AF83-F6EF-01A1A1F6199A}"/>
              </a:ext>
            </a:extLst>
          </p:cNvPr>
          <p:cNvSpPr/>
          <p:nvPr/>
        </p:nvSpPr>
        <p:spPr>
          <a:xfrm>
            <a:off x="0" y="0"/>
            <a:ext cx="12192000" cy="763200"/>
          </a:xfrm>
          <a:prstGeom prst="rect">
            <a:avLst/>
          </a:prstGeom>
          <a:solidFill>
            <a:srgbClr val="26AD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5 – </a:t>
            </a:r>
            <a:r>
              <a:rPr lang="fr-CA" sz="2800" dirty="0">
                <a:solidFill>
                  <a:schemeClr val="bg1"/>
                </a:solidFill>
              </a:rPr>
              <a:t>Les grandes étapes à venir du projet L’Envolée</a:t>
            </a:r>
          </a:p>
        </p:txBody>
      </p:sp>
      <p:pic>
        <p:nvPicPr>
          <p:cNvPr id="8" name="Image 7" descr="Une image contenant ciel, plein air, arbre, Fondations&#10;&#10;Le contenu généré par l’IA peut être incorrect.">
            <a:extLst>
              <a:ext uri="{FF2B5EF4-FFF2-40B4-BE49-F238E27FC236}">
                <a16:creationId xmlns:a16="http://schemas.microsoft.com/office/drawing/2014/main" id="{1083DCC3-582C-A3AA-A23B-5CC5492FF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751"/>
            <a:ext cx="3977193" cy="2982895"/>
          </a:xfrm>
          <a:prstGeom prst="rect">
            <a:avLst/>
          </a:prstGeom>
        </p:spPr>
      </p:pic>
      <p:pic>
        <p:nvPicPr>
          <p:cNvPr id="15" name="Image 14" descr="Une image contenant ciel, plein air, sol, nuage&#10;&#10;Le contenu généré par l’IA peut être incorrect.">
            <a:extLst>
              <a:ext uri="{FF2B5EF4-FFF2-40B4-BE49-F238E27FC236}">
                <a16:creationId xmlns:a16="http://schemas.microsoft.com/office/drawing/2014/main" id="{6A253110-FE95-0517-CF31-232598A968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70" y="1567751"/>
            <a:ext cx="3968726" cy="2976545"/>
          </a:xfrm>
          <a:prstGeom prst="rect">
            <a:avLst/>
          </a:prstGeom>
        </p:spPr>
      </p:pic>
      <p:pic>
        <p:nvPicPr>
          <p:cNvPr id="16" name="Image 15" descr="Une image contenant ciel, arbre, plein air, nuage&#10;&#10;Le contenu généré par l’IA peut être incorrect.">
            <a:extLst>
              <a:ext uri="{FF2B5EF4-FFF2-40B4-BE49-F238E27FC236}">
                <a16:creationId xmlns:a16="http://schemas.microsoft.com/office/drawing/2014/main" id="{1E13339E-8470-462B-3D90-B361F20C6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73" y="1573940"/>
            <a:ext cx="3968728" cy="2976546"/>
          </a:xfrm>
          <a:prstGeom prst="rect">
            <a:avLst/>
          </a:prstGeom>
        </p:spPr>
      </p:pic>
      <p:pic>
        <p:nvPicPr>
          <p:cNvPr id="17" name="Image 16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6C9B2041-2498-ED9B-5B3E-4D41E88F7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6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0AD1B-7B68-F924-08BC-1DFC26D82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5E8B8A-757D-056F-D5C7-B69F732BED7B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26AD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6 – </a:t>
            </a:r>
            <a:r>
              <a:rPr lang="fr-CA" sz="2800" dirty="0">
                <a:solidFill>
                  <a:schemeClr val="bg1"/>
                </a:solidFill>
              </a:rPr>
              <a:t>Comment acheminer vos questions et commentaires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15F036-3F94-2344-0630-E7ADB6C23CC1}"/>
              </a:ext>
            </a:extLst>
          </p:cNvPr>
          <p:cNvSpPr txBox="1"/>
          <p:nvPr/>
        </p:nvSpPr>
        <p:spPr>
          <a:xfrm flipH="1">
            <a:off x="2492568" y="986521"/>
            <a:ext cx="8928959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0"/>
              </a:spcAft>
            </a:pPr>
            <a:r>
              <a:rPr lang="fr-CA" sz="3200" b="1" dirty="0">
                <a:solidFill>
                  <a:srgbClr val="002060"/>
                </a:solidFill>
              </a:rPr>
              <a:t>POUR TOUTE QUESTION</a:t>
            </a:r>
            <a:r>
              <a:rPr lang="fr-CA" sz="3200" dirty="0">
                <a:solidFill>
                  <a:srgbClr val="002060"/>
                </a:solidFill>
              </a:rPr>
              <a:t> écrire à : </a:t>
            </a:r>
            <a:r>
              <a:rPr lang="fr-CA" sz="3200" b="1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coopsolidaritelenvolee@gmail.com</a:t>
            </a:r>
            <a:endParaRPr lang="fr-CA" sz="2000" dirty="0">
              <a:solidFill>
                <a:srgbClr val="002060"/>
              </a:solidFill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</a:rPr>
              <a:t>Les </a:t>
            </a:r>
            <a:r>
              <a:rPr lang="fr-FR" altLang="fr-F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questions d’intérêt commun</a:t>
            </a: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</a:rPr>
              <a:t> seront répondues à tous sous forme de </a:t>
            </a:r>
            <a:r>
              <a:rPr lang="fr-FR" altLang="fr-F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questions-réponses partagées</a:t>
            </a: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</a:rPr>
              <a:t>Les </a:t>
            </a:r>
            <a:r>
              <a:rPr lang="fr-FR" altLang="fr-F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questions d’ordre personnel</a:t>
            </a: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</a:rPr>
              <a:t> recevront une </a:t>
            </a:r>
            <a:r>
              <a:rPr lang="fr-FR" altLang="fr-F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réponse individuelle et confidentielle</a:t>
            </a:r>
            <a:endParaRPr lang="fr-FR" altLang="fr-FR" sz="2000" b="1" dirty="0">
              <a:solidFill>
                <a:schemeClr val="accent4"/>
              </a:solidFill>
              <a:latin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002060"/>
                </a:solidFill>
                <a:latin typeface="Arial" panose="020B0604020202020204" pitchFamily="34" charset="0"/>
              </a:rPr>
              <a:t>Plusieurs documents disponibles sur le </a:t>
            </a:r>
            <a:r>
              <a:rPr lang="fr-FR" altLang="fr-F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site de l’APEA :</a:t>
            </a:r>
          </a:p>
          <a:p>
            <a:pPr lvl="0" defTabSz="263525" eaLnBrk="0" fontAlgn="base" hangingPunct="0">
              <a:spcBef>
                <a:spcPct val="0"/>
              </a:spcBef>
              <a:spcAft>
                <a:spcPts val="1800"/>
              </a:spcAft>
            </a:pPr>
            <a:r>
              <a:rPr lang="fr-FR" altLang="fr-FR" sz="2000" b="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fr-FR" altLang="fr-FR" sz="2200" b="1" dirty="0">
                <a:solidFill>
                  <a:schemeClr val="accent4"/>
                </a:solidFill>
                <a:latin typeface="Arial" panose="020B0604020202020204" pitchFamily="34" charset="0"/>
              </a:rPr>
              <a:t>aspergerapea.org/cooplenvolee</a:t>
            </a:r>
            <a:endParaRPr lang="fr-FR" altLang="fr-FR" sz="2200" dirty="0">
              <a:solidFill>
                <a:schemeClr val="accent4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68A73E45-F166-9CF0-1E80-46D317D11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0359C32-8153-B3B5-E36C-2E1EBC653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0"/>
            <a:ext cx="2358366" cy="595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FCC69-1511-8348-7119-2B2050EEF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7EC2EF-0871-3755-639F-78D1D3B7C5D1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706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7 – </a:t>
            </a:r>
            <a:r>
              <a:rPr lang="fr-CA" sz="2800" dirty="0">
                <a:solidFill>
                  <a:schemeClr val="bg1"/>
                </a:solidFill>
              </a:rPr>
              <a:t>Nos amis les animaux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21D5083-C38B-1E09-3987-CB2DD9A9869D}"/>
              </a:ext>
            </a:extLst>
          </p:cNvPr>
          <p:cNvSpPr txBox="1"/>
          <p:nvPr/>
        </p:nvSpPr>
        <p:spPr>
          <a:xfrm flipH="1">
            <a:off x="2492568" y="1037321"/>
            <a:ext cx="8928959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200" dirty="0">
                <a:solidFill>
                  <a:srgbClr val="002060"/>
                </a:solidFill>
              </a:rPr>
              <a:t>La Coopérative L’Envolée favorise la présence d’animaux </a:t>
            </a:r>
            <a:r>
              <a:rPr lang="fr-CA" sz="2200" b="1" dirty="0">
                <a:solidFill>
                  <a:srgbClr val="002060"/>
                </a:solidFill>
              </a:rPr>
              <a:t>dans le respect de la sécurité, du bien-être collectif et des règles de vie</a:t>
            </a:r>
            <a:r>
              <a:rPr lang="fr-CA" sz="2200" dirty="0">
                <a:solidFill>
                  <a:srgbClr val="002060"/>
                </a:solidFill>
              </a:rPr>
              <a:t>.</a:t>
            </a:r>
            <a:br>
              <a:rPr lang="fr-CA" sz="2200" dirty="0">
                <a:solidFill>
                  <a:srgbClr val="002060"/>
                </a:solidFill>
              </a:rPr>
            </a:br>
            <a:r>
              <a:rPr lang="fr-CA" sz="2200" dirty="0">
                <a:solidFill>
                  <a:srgbClr val="002060"/>
                </a:solidFill>
              </a:rPr>
              <a:t>Chaque propriétaire demeure </a:t>
            </a:r>
            <a:r>
              <a:rPr lang="fr-CA" sz="2200" b="1" dirty="0">
                <a:solidFill>
                  <a:srgbClr val="002060"/>
                </a:solidFill>
              </a:rPr>
              <a:t>entièrement responsable</a:t>
            </a:r>
            <a:r>
              <a:rPr lang="fr-CA" sz="2200" dirty="0">
                <a:solidFill>
                  <a:srgbClr val="002060"/>
                </a:solidFill>
              </a:rPr>
              <a:t> de son animal et de son comportement.</a:t>
            </a:r>
          </a:p>
          <a:p>
            <a:r>
              <a:rPr lang="fr-CA" sz="2000" b="1" dirty="0">
                <a:solidFill>
                  <a:srgbClr val="002060"/>
                </a:solidFill>
              </a:rPr>
              <a:t>Animaux autorisés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Un seul animal par logement</a:t>
            </a:r>
            <a:r>
              <a:rPr lang="fr-CA" dirty="0">
                <a:solidFill>
                  <a:srgbClr val="0070C0"/>
                </a:solidFill>
              </a:rPr>
              <a:t> (sauf poissons);</a:t>
            </a:r>
          </a:p>
          <a:p>
            <a:pPr marL="99536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Petits rongeurs, tortues, poissons, lapin, chat et chien</a:t>
            </a:r>
            <a:r>
              <a:rPr lang="fr-CA" dirty="0">
                <a:solidFill>
                  <a:srgbClr val="0070C0"/>
                </a:solidFill>
              </a:rPr>
              <a:t> (d’assistance ou de soutien émotionnel);</a:t>
            </a:r>
          </a:p>
          <a:p>
            <a:pPr marL="99536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Aucun animal exotique</a:t>
            </a:r>
            <a:r>
              <a:rPr lang="fr-CA" dirty="0">
                <a:solidFill>
                  <a:srgbClr val="0070C0"/>
                </a:solidFill>
              </a:rPr>
              <a:t> n’est accepté;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L’animal doit être </a:t>
            </a:r>
            <a:r>
              <a:rPr lang="fr-CA" b="1" dirty="0">
                <a:solidFill>
                  <a:srgbClr val="0070C0"/>
                </a:solidFill>
              </a:rPr>
              <a:t>enregistré auprès de la Coop</a:t>
            </a:r>
          </a:p>
          <a:p>
            <a:pPr marL="995363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Pour les chiens et chats, également </a:t>
            </a:r>
            <a:r>
              <a:rPr lang="fr-CA" b="1" dirty="0">
                <a:solidFill>
                  <a:srgbClr val="0070C0"/>
                </a:solidFill>
              </a:rPr>
              <a:t>enregistré</a:t>
            </a:r>
            <a:r>
              <a:rPr lang="fr-CA" dirty="0">
                <a:solidFill>
                  <a:srgbClr val="0070C0"/>
                </a:solidFill>
              </a:rPr>
              <a:t> </a:t>
            </a:r>
            <a:r>
              <a:rPr lang="fr-CA" b="1" dirty="0">
                <a:solidFill>
                  <a:srgbClr val="0070C0"/>
                </a:solidFill>
              </a:rPr>
              <a:t>à la SPA</a:t>
            </a:r>
            <a:r>
              <a:rPr lang="fr-CA" dirty="0">
                <a:solidFill>
                  <a:srgbClr val="0070C0"/>
                </a:solidFill>
              </a:rPr>
              <a:t> avec médaille d’identification.</a:t>
            </a:r>
          </a:p>
          <a:p>
            <a:r>
              <a:rPr lang="fr-CA" sz="2000" b="1" dirty="0">
                <a:solidFill>
                  <a:srgbClr val="002060"/>
                </a:solidFill>
              </a:rPr>
              <a:t>Santé et sécurité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Carnet de vaccination</a:t>
            </a:r>
            <a:r>
              <a:rPr lang="fr-CA" dirty="0">
                <a:solidFill>
                  <a:srgbClr val="0070C0"/>
                </a:solidFill>
              </a:rPr>
              <a:t> à jour exigé;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Stérilisation obligatoire</a:t>
            </a:r>
            <a:r>
              <a:rPr lang="fr-CA" dirty="0">
                <a:solidFill>
                  <a:srgbClr val="0070C0"/>
                </a:solidFill>
              </a:rPr>
              <a:t> à maturité, micropuce recommandée pour les chiens;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Traitement antiparasitaire obligatoire</a:t>
            </a:r>
            <a:r>
              <a:rPr lang="fr-CA" dirty="0">
                <a:solidFill>
                  <a:srgbClr val="0070C0"/>
                </a:solidFill>
              </a:rPr>
              <a:t> pour les chats;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L’animal doit être </a:t>
            </a:r>
            <a:r>
              <a:rPr lang="fr-CA" b="1" dirty="0">
                <a:solidFill>
                  <a:srgbClr val="0070C0"/>
                </a:solidFill>
              </a:rPr>
              <a:t>calme, non agressif et adapté à la vie collective</a:t>
            </a:r>
            <a:r>
              <a:rPr lang="fr-CA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DA1A9C78-B65E-47D4-04C2-4C91B10E5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C0C0BC-31CA-6044-6173-79851CFFB63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15"/>
          <a:stretch>
            <a:fillRect/>
          </a:stretch>
        </p:blipFill>
        <p:spPr>
          <a:xfrm rot="16200000">
            <a:off x="-1850517" y="2612518"/>
            <a:ext cx="6096003" cy="23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2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0B47-27B8-A523-8A15-2DFAE40CD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D8BC75-76D1-C8E8-5418-A0C3CD2172C9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706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7 – </a:t>
            </a:r>
            <a:r>
              <a:rPr lang="fr-CA" sz="2800" dirty="0">
                <a:solidFill>
                  <a:schemeClr val="bg1"/>
                </a:solidFill>
              </a:rPr>
              <a:t>Nos amis les animaux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2BB3BC6-0497-90F5-691C-26EE8DB27400}"/>
              </a:ext>
            </a:extLst>
          </p:cNvPr>
          <p:cNvSpPr txBox="1"/>
          <p:nvPr/>
        </p:nvSpPr>
        <p:spPr>
          <a:xfrm flipH="1">
            <a:off x="2492568" y="1037321"/>
            <a:ext cx="8928959" cy="516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2060"/>
                </a:solidFill>
              </a:rPr>
              <a:t>Types de chiens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Chien d’assistance :</a:t>
            </a:r>
          </a:p>
          <a:p>
            <a:pPr marL="99536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</a:rPr>
              <a:t>Entraîné et certifié </a:t>
            </a:r>
            <a:r>
              <a:rPr lang="fr-CA" dirty="0">
                <a:solidFill>
                  <a:srgbClr val="002060"/>
                </a:solidFill>
              </a:rPr>
              <a:t>pour accomplir des tâches liées à un handicap;</a:t>
            </a:r>
          </a:p>
          <a:p>
            <a:pPr marL="99536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2060"/>
                </a:solidFill>
              </a:rPr>
              <a:t>Autorisé dans tous les espaces communs;</a:t>
            </a:r>
          </a:p>
          <a:p>
            <a:pPr marL="995363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2060"/>
                </a:solidFill>
              </a:rPr>
              <a:t>Doit </a:t>
            </a:r>
            <a:r>
              <a:rPr lang="fr-CA" b="1" dirty="0">
                <a:solidFill>
                  <a:srgbClr val="002060"/>
                </a:solidFill>
              </a:rPr>
              <a:t>porter un signe d’identification officiel</a:t>
            </a:r>
            <a:r>
              <a:rPr lang="fr-CA" dirty="0">
                <a:solidFill>
                  <a:srgbClr val="002060"/>
                </a:solidFill>
              </a:rPr>
              <a:t>.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Chien de soutien émotionnel :</a:t>
            </a:r>
          </a:p>
          <a:p>
            <a:pPr marL="99536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</a:rPr>
              <a:t>Poids maximum 15 kg</a:t>
            </a:r>
            <a:r>
              <a:rPr lang="fr-CA" dirty="0">
                <a:solidFill>
                  <a:srgbClr val="002060"/>
                </a:solidFill>
              </a:rPr>
              <a:t> à l’âge adulte;</a:t>
            </a:r>
          </a:p>
          <a:p>
            <a:pPr marL="995363" lvl="2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</a:rPr>
              <a:t>Non admis dans les espaces communs</a:t>
            </a:r>
            <a:r>
              <a:rPr lang="fr-CA" dirty="0">
                <a:solidFill>
                  <a:srgbClr val="002060"/>
                </a:solidFill>
              </a:rPr>
              <a:t>;</a:t>
            </a:r>
          </a:p>
          <a:p>
            <a:pPr marL="995363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2060"/>
                </a:solidFill>
              </a:rPr>
              <a:t>Lettre d’un professionnel </a:t>
            </a:r>
            <a:r>
              <a:rPr lang="fr-CA" dirty="0">
                <a:solidFill>
                  <a:srgbClr val="002060"/>
                </a:solidFill>
              </a:rPr>
              <a:t>autorisé et une </a:t>
            </a:r>
            <a:r>
              <a:rPr lang="fr-CA" b="1" dirty="0">
                <a:solidFill>
                  <a:srgbClr val="002060"/>
                </a:solidFill>
              </a:rPr>
              <a:t>évaluation comportementale </a:t>
            </a:r>
            <a:r>
              <a:rPr lang="fr-CA" dirty="0">
                <a:solidFill>
                  <a:srgbClr val="002060"/>
                </a:solidFill>
              </a:rPr>
              <a:t>reconnue sont requises.</a:t>
            </a:r>
          </a:p>
          <a:p>
            <a:r>
              <a:rPr lang="fr-CA" sz="2000" b="1" dirty="0">
                <a:solidFill>
                  <a:srgbClr val="002060"/>
                </a:solidFill>
              </a:rPr>
              <a:t>Responsabilités du propriétaire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Assurer le </a:t>
            </a:r>
            <a:r>
              <a:rPr lang="fr-CA" b="1" dirty="0">
                <a:solidFill>
                  <a:srgbClr val="0070C0"/>
                </a:solidFill>
              </a:rPr>
              <a:t>bien-être, la propreté, la sécurité et la santé</a:t>
            </a:r>
            <a:r>
              <a:rPr lang="fr-CA" dirty="0">
                <a:solidFill>
                  <a:srgbClr val="0070C0"/>
                </a:solidFill>
              </a:rPr>
              <a:t> de l’animal;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Ramasser les excréments</a:t>
            </a:r>
            <a:r>
              <a:rPr lang="fr-CA" dirty="0">
                <a:solidFill>
                  <a:srgbClr val="0070C0"/>
                </a:solidFill>
              </a:rPr>
              <a:t> immédiatement;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Tenir le chien en laisse</a:t>
            </a:r>
            <a:r>
              <a:rPr lang="fr-CA" dirty="0">
                <a:solidFill>
                  <a:srgbClr val="0070C0"/>
                </a:solidFill>
              </a:rPr>
              <a:t> (max. 1,85 m) en tout temps;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Réparer les dommages</a:t>
            </a:r>
            <a:r>
              <a:rPr lang="fr-CA" dirty="0">
                <a:solidFill>
                  <a:srgbClr val="0070C0"/>
                </a:solidFill>
              </a:rPr>
              <a:t> causés par l’animal;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0070C0"/>
                </a:solidFill>
              </a:rPr>
              <a:t>Prévoir un moyen de garde</a:t>
            </a:r>
            <a:r>
              <a:rPr lang="fr-CA" dirty="0">
                <a:solidFill>
                  <a:srgbClr val="0070C0"/>
                </a:solidFill>
              </a:rPr>
              <a:t> en cas d’absence prolongée.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BF1CD311-BB6E-B958-0674-4A3B5A68C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07B13E9-093E-B0EE-D3A9-D95F9F86DE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15"/>
          <a:stretch>
            <a:fillRect/>
          </a:stretch>
        </p:blipFill>
        <p:spPr>
          <a:xfrm rot="16200000">
            <a:off x="-1850517" y="2612518"/>
            <a:ext cx="6096003" cy="23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9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ABD78A-8D16-EA5D-4C9A-6548A0D19CF1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b="1" dirty="0"/>
              <a:t>Ce dont nous parlerons aujourd’hui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3309FE-6574-168E-497E-6BDA6D9E1B1F}"/>
              </a:ext>
            </a:extLst>
          </p:cNvPr>
          <p:cNvSpPr txBox="1"/>
          <p:nvPr/>
        </p:nvSpPr>
        <p:spPr>
          <a:xfrm flipH="1">
            <a:off x="579119" y="1209040"/>
            <a:ext cx="10071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CA" sz="3200" dirty="0">
                <a:solidFill>
                  <a:srgbClr val="0070C0"/>
                </a:solidFill>
              </a:rPr>
              <a:t>Mot de </a:t>
            </a:r>
            <a:r>
              <a:rPr lang="fr-CA" sz="3200" b="1" dirty="0">
                <a:solidFill>
                  <a:srgbClr val="0070C0"/>
                </a:solidFill>
              </a:rPr>
              <a:t>bienvenue</a:t>
            </a:r>
            <a:r>
              <a:rPr lang="fr-CA" sz="3200" dirty="0">
                <a:solidFill>
                  <a:srgbClr val="0070C0"/>
                </a:solidFill>
              </a:rPr>
              <a:t> et </a:t>
            </a:r>
            <a:r>
              <a:rPr lang="fr-CA" sz="3200" b="1" dirty="0">
                <a:solidFill>
                  <a:srgbClr val="0070C0"/>
                </a:solidFill>
              </a:rPr>
              <a:t>présentation!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Le fonctionnement d’une coopérative de solidarité et le rôle de chacun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Les comités – Un pilier de la vie coopérative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Les critères de sélection et de maintien à la Coopérative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L’accompagnement aux résidents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Les grandes étapes à venir du projet L’Envolée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Pour acheminer vos questions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CA" sz="2400" dirty="0">
                <a:solidFill>
                  <a:srgbClr val="002060"/>
                </a:solidFill>
              </a:rPr>
              <a:t>Nos amis les animaux!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40F56304-EE2D-E6E7-1945-F49D9474C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A1B88-7F61-3707-18D8-D011D8981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F1984E-26F4-50F5-52C5-1CD137A8A478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7060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7 – </a:t>
            </a:r>
            <a:r>
              <a:rPr lang="fr-CA" sz="2800" dirty="0">
                <a:solidFill>
                  <a:schemeClr val="bg1"/>
                </a:solidFill>
              </a:rPr>
              <a:t>Nos amis les animaux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48FFB4-7190-9283-6FC5-DED2399F97C4}"/>
              </a:ext>
            </a:extLst>
          </p:cNvPr>
          <p:cNvSpPr txBox="1"/>
          <p:nvPr/>
        </p:nvSpPr>
        <p:spPr>
          <a:xfrm flipH="1">
            <a:off x="2492568" y="1078884"/>
            <a:ext cx="8928959" cy="3362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002060"/>
                </a:solidFill>
              </a:rPr>
              <a:t>Nuisances et sanctions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Les </a:t>
            </a:r>
            <a:r>
              <a:rPr lang="fr-CA" b="1" dirty="0">
                <a:solidFill>
                  <a:srgbClr val="0070C0"/>
                </a:solidFill>
              </a:rPr>
              <a:t>nuisances sonores</a:t>
            </a:r>
            <a:r>
              <a:rPr lang="fr-CA" dirty="0">
                <a:solidFill>
                  <a:srgbClr val="0070C0"/>
                </a:solidFill>
              </a:rPr>
              <a:t> ou les </a:t>
            </a:r>
            <a:r>
              <a:rPr lang="fr-CA" b="1" dirty="0">
                <a:solidFill>
                  <a:srgbClr val="0070C0"/>
                </a:solidFill>
              </a:rPr>
              <a:t>troubles répétés</a:t>
            </a:r>
            <a:r>
              <a:rPr lang="fr-CA" dirty="0">
                <a:solidFill>
                  <a:srgbClr val="0070C0"/>
                </a:solidFill>
              </a:rPr>
              <a:t> peuvent mener à une </a:t>
            </a:r>
            <a:r>
              <a:rPr lang="fr-CA" b="1" dirty="0">
                <a:solidFill>
                  <a:srgbClr val="0070C0"/>
                </a:solidFill>
              </a:rPr>
              <a:t>sanction</a:t>
            </a:r>
            <a:r>
              <a:rPr lang="fr-CA" dirty="0">
                <a:solidFill>
                  <a:srgbClr val="0070C0"/>
                </a:solidFill>
              </a:rPr>
              <a:t> ou à l’obligation de se </a:t>
            </a:r>
            <a:r>
              <a:rPr lang="fr-CA" b="1" dirty="0">
                <a:solidFill>
                  <a:srgbClr val="0070C0"/>
                </a:solidFill>
              </a:rPr>
              <a:t>séparer de l’animal</a:t>
            </a:r>
            <a:r>
              <a:rPr lang="fr-CA" dirty="0">
                <a:solidFill>
                  <a:srgbClr val="0070C0"/>
                </a:solidFill>
              </a:rPr>
              <a:t>;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En cas d’</a:t>
            </a:r>
            <a:r>
              <a:rPr lang="fr-CA" b="1" dirty="0">
                <a:solidFill>
                  <a:srgbClr val="0070C0"/>
                </a:solidFill>
              </a:rPr>
              <a:t>agressivité ou de plaintes répétées (3)</a:t>
            </a:r>
            <a:r>
              <a:rPr lang="fr-CA" dirty="0">
                <a:solidFill>
                  <a:srgbClr val="0070C0"/>
                </a:solidFill>
              </a:rPr>
              <a:t>, la Coop peut exiger le retrait de l’animal;</a:t>
            </a:r>
          </a:p>
          <a:p>
            <a:pPr marL="538163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Une </a:t>
            </a:r>
            <a:r>
              <a:rPr lang="fr-CA" b="1" dirty="0">
                <a:solidFill>
                  <a:srgbClr val="0070C0"/>
                </a:solidFill>
              </a:rPr>
              <a:t>évaluation comportementale</a:t>
            </a:r>
            <a:r>
              <a:rPr lang="fr-CA" dirty="0">
                <a:solidFill>
                  <a:srgbClr val="0070C0"/>
                </a:solidFill>
              </a:rPr>
              <a:t> peut être demandée à tout moment.</a:t>
            </a:r>
          </a:p>
          <a:p>
            <a:pPr>
              <a:spcAft>
                <a:spcPts val="300"/>
              </a:spcAft>
            </a:pPr>
            <a:endParaRPr lang="fr-CA" dirty="0"/>
          </a:p>
          <a:p>
            <a:pPr>
              <a:spcAft>
                <a:spcPts val="300"/>
              </a:spcAft>
            </a:pPr>
            <a:endParaRPr lang="fr-CA" dirty="0"/>
          </a:p>
          <a:p>
            <a:pPr>
              <a:spcAft>
                <a:spcPts val="1200"/>
              </a:spcAft>
            </a:pPr>
            <a:r>
              <a:rPr lang="fr-CA" sz="2200" b="1" dirty="0">
                <a:solidFill>
                  <a:srgbClr val="002060"/>
                </a:solidFill>
              </a:rPr>
              <a:t>Pour plus de détails, voir le Règlement de l’immeuble (site de l’APEA)</a:t>
            </a:r>
          </a:p>
          <a:p>
            <a:pPr>
              <a:spcAft>
                <a:spcPts val="300"/>
              </a:spcAft>
            </a:pPr>
            <a:r>
              <a:rPr lang="fr-CA" sz="2200" b="1" dirty="0">
                <a:solidFill>
                  <a:srgbClr val="002060"/>
                </a:solidFill>
              </a:rPr>
              <a:t> </a:t>
            </a:r>
            <a:r>
              <a:rPr lang="fr-CA" sz="2200" u="sng" dirty="0">
                <a:hlinkClick r:id="rId3"/>
              </a:rPr>
              <a:t>https://www.aspergerapea.org/cooplenvolee</a:t>
            </a:r>
            <a:r>
              <a:rPr lang="fr-CA" sz="2200" dirty="0"/>
              <a:t> 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20D8DC99-F47C-CEC4-A7D8-E5CC4D62A5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1BBDDF6-1E80-2308-F432-1F84E5D6DA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715"/>
          <a:stretch>
            <a:fillRect/>
          </a:stretch>
        </p:blipFill>
        <p:spPr>
          <a:xfrm rot="16200000">
            <a:off x="-1850517" y="2612518"/>
            <a:ext cx="6096003" cy="239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A69A6-3A2F-84D2-30FE-731A84BF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apillon, Papillons de jour et de nuit, invertébré&#10;&#10;Le contenu généré par l’IA peut être incorrect.">
            <a:extLst>
              <a:ext uri="{FF2B5EF4-FFF2-40B4-BE49-F238E27FC236}">
                <a16:creationId xmlns:a16="http://schemas.microsoft.com/office/drawing/2014/main" id="{FA216332-ADB5-0077-F136-187508A89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61" y="639349"/>
            <a:ext cx="3631037" cy="18640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5CD703-A70B-C230-46D8-98CA0C0846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04" t="546" r="21022" b="9106"/>
          <a:stretch>
            <a:fillRect/>
          </a:stretch>
        </p:blipFill>
        <p:spPr>
          <a:xfrm>
            <a:off x="0" y="0"/>
            <a:ext cx="7968142" cy="68673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DE3B402-DECB-55D8-5261-B104DF8FB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74" y="2940931"/>
            <a:ext cx="3875809" cy="37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A5B35-5997-D97F-4664-8566B3E8F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ein air, arbre, ciel, maison&#10;&#10;Le contenu généré par l’IA peut être incorrect.">
            <a:extLst>
              <a:ext uri="{FF2B5EF4-FFF2-40B4-BE49-F238E27FC236}">
                <a16:creationId xmlns:a16="http://schemas.microsoft.com/office/drawing/2014/main" id="{3F8A3C01-CDEB-B3CB-54CF-6AB113935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>
            <a:fillRect/>
          </a:stretch>
        </p:blipFill>
        <p:spPr>
          <a:xfrm>
            <a:off x="0" y="0"/>
            <a:ext cx="6863830" cy="6893955"/>
          </a:xfrm>
          <a:prstGeom prst="rect">
            <a:avLst/>
          </a:prstGeom>
        </p:spPr>
      </p:pic>
      <p:pic>
        <p:nvPicPr>
          <p:cNvPr id="5" name="Image 4" descr="Une image contenant papillon, Papillons de jour et de nuit, invertébré&#10;&#10;Le contenu généré par l’IA peut être incorrect.">
            <a:extLst>
              <a:ext uri="{FF2B5EF4-FFF2-40B4-BE49-F238E27FC236}">
                <a16:creationId xmlns:a16="http://schemas.microsoft.com/office/drawing/2014/main" id="{6236CBA5-4F03-C50B-5716-1BE8DA7A6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34" y="492017"/>
            <a:ext cx="4491944" cy="230607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897BAA0-89EA-04E6-9A50-E5F845485F5B}"/>
              </a:ext>
            </a:extLst>
          </p:cNvPr>
          <p:cNvSpPr txBox="1"/>
          <p:nvPr/>
        </p:nvSpPr>
        <p:spPr>
          <a:xfrm flipH="1">
            <a:off x="8552181" y="3967636"/>
            <a:ext cx="272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solidFill>
                  <a:srgbClr val="002060"/>
                </a:solidFill>
              </a:rPr>
              <a:t>Merci !!</a:t>
            </a:r>
          </a:p>
        </p:txBody>
      </p:sp>
    </p:spTree>
    <p:extLst>
      <p:ext uri="{BB962C8B-B14F-4D97-AF65-F5344CB8AC3E}">
        <p14:creationId xmlns:p14="http://schemas.microsoft.com/office/powerpoint/2010/main" val="416404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2AF00-1E04-C68A-3881-930E23E7D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C3195D-AB2E-9206-6859-F8D2E646ED8C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1.1 - Qu’est-ce qu’une Coopérative de solidarité en habitation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56660A-BA49-6A53-B798-1CA5FC623BAA}"/>
              </a:ext>
            </a:extLst>
          </p:cNvPr>
          <p:cNvSpPr txBox="1"/>
          <p:nvPr/>
        </p:nvSpPr>
        <p:spPr>
          <a:xfrm flipH="1">
            <a:off x="2795683" y="1123190"/>
            <a:ext cx="8757924" cy="522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CA" sz="2400" dirty="0">
                <a:solidFill>
                  <a:srgbClr val="002060"/>
                </a:solidFill>
              </a:rPr>
              <a:t>C’est une </a:t>
            </a:r>
            <a:r>
              <a:rPr lang="fr-CA" sz="2400" b="1" dirty="0">
                <a:solidFill>
                  <a:srgbClr val="002060"/>
                </a:solidFill>
              </a:rPr>
              <a:t>personne morale </a:t>
            </a:r>
            <a:r>
              <a:rPr lang="fr-CA" sz="2400" dirty="0">
                <a:solidFill>
                  <a:srgbClr val="002060"/>
                </a:solidFill>
              </a:rPr>
              <a:t>qui est créée afin de </a:t>
            </a:r>
            <a:r>
              <a:rPr lang="fr-CA" sz="2400" b="1" dirty="0">
                <a:solidFill>
                  <a:srgbClr val="002060"/>
                </a:solidFill>
              </a:rPr>
              <a:t>répondre aux besoins de ses membres</a:t>
            </a:r>
            <a:r>
              <a:rPr lang="fr-CA" sz="2400" dirty="0">
                <a:solidFill>
                  <a:srgbClr val="002060"/>
                </a:solidFill>
              </a:rPr>
              <a:t>. </a:t>
            </a:r>
          </a:p>
          <a:p>
            <a:pPr>
              <a:spcAft>
                <a:spcPts val="800"/>
              </a:spcAft>
            </a:pPr>
            <a:r>
              <a:rPr lang="fr-CA" sz="2400" i="1" dirty="0">
                <a:solidFill>
                  <a:srgbClr val="002060"/>
                </a:solidFill>
              </a:rPr>
              <a:t>Pour L’Envolée, il s’agit de </a:t>
            </a:r>
            <a:r>
              <a:rPr lang="fr-CA" sz="2400" b="1" i="1" dirty="0">
                <a:solidFill>
                  <a:srgbClr val="002060"/>
                </a:solidFill>
              </a:rPr>
              <a:t>procurer un logement abordable et des services adaptés</a:t>
            </a:r>
            <a:r>
              <a:rPr lang="fr-CA" sz="2400" i="1" dirty="0">
                <a:solidFill>
                  <a:srgbClr val="002060"/>
                </a:solidFill>
              </a:rPr>
              <a:t> aux besoins des personnes autistes</a:t>
            </a:r>
            <a:r>
              <a:rPr lang="fr-CA" sz="2600" i="1" dirty="0">
                <a:solidFill>
                  <a:srgbClr val="002060"/>
                </a:solidFill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200" b="1" dirty="0">
                <a:solidFill>
                  <a:srgbClr val="0070C0"/>
                </a:solidFill>
              </a:rPr>
              <a:t>Les membres </a:t>
            </a:r>
            <a:r>
              <a:rPr lang="fr-CA" sz="2200" dirty="0">
                <a:solidFill>
                  <a:srgbClr val="0070C0"/>
                </a:solidFill>
              </a:rPr>
              <a:t>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b="1" dirty="0">
                <a:solidFill>
                  <a:srgbClr val="0070C0"/>
                </a:solidFill>
              </a:rPr>
              <a:t>Les membres utilisateurs </a:t>
            </a:r>
            <a:r>
              <a:rPr lang="fr-CA" sz="2200" dirty="0">
                <a:solidFill>
                  <a:srgbClr val="0070C0"/>
                </a:solidFill>
              </a:rPr>
              <a:t>sont les résidents, ils participent activement aux décisions qui les concernent (investissements d’entretien, rénovation, augmentation des loyers, aménagement du jardin, …)</a:t>
            </a:r>
            <a:endParaRPr lang="fr-CA" sz="2200" b="1" dirty="0">
              <a:solidFill>
                <a:srgbClr val="0070C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200" b="1" dirty="0">
                <a:solidFill>
                  <a:srgbClr val="0070C0"/>
                </a:solidFill>
              </a:rPr>
              <a:t>Les membres de soutien</a:t>
            </a:r>
            <a:r>
              <a:rPr lang="fr-CA" sz="2200" dirty="0">
                <a:solidFill>
                  <a:srgbClr val="0070C0"/>
                </a:solidFill>
              </a:rPr>
              <a:t> sont des partenaires ou des organismes qui appuient la coop (ex. Autisme Estrie).</a:t>
            </a:r>
            <a:endParaRPr lang="fr-CA" sz="2600" dirty="0">
              <a:solidFill>
                <a:schemeClr val="tx2"/>
              </a:solidFill>
            </a:endParaRPr>
          </a:p>
          <a:p>
            <a:pPr lvl="0"/>
            <a:r>
              <a:rPr lang="fr-CA" sz="2400" dirty="0">
                <a:solidFill>
                  <a:srgbClr val="002060"/>
                </a:solidFill>
              </a:rPr>
              <a:t>Tous les membres ont le même droit de vote à l’Assemblée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rgbClr val="002060"/>
                </a:solidFill>
              </a:rPr>
              <a:t>Un membre = un vote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DDEE3197-5E2F-8A20-3AD8-C5D6D0AB5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1030" name="Picture 6" descr="Kontakt">
            <a:extLst>
              <a:ext uri="{FF2B5EF4-FFF2-40B4-BE49-F238E27FC236}">
                <a16:creationId xmlns:a16="http://schemas.microsoft.com/office/drawing/2014/main" id="{4C33A945-7F9D-6C9B-5BFA-60DB8205F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8617" y="2278976"/>
            <a:ext cx="4630077" cy="25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04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B8483-707E-1382-8B98-97A9021BB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2861A0-1536-C806-A393-1EBE3D702D07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1.2 – Rôles et responsabilités - membres </a:t>
            </a:r>
            <a:endParaRPr lang="fr-CA" sz="2800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84066A-1A12-1B35-314A-B04875838BA3}"/>
              </a:ext>
            </a:extLst>
          </p:cNvPr>
          <p:cNvSpPr txBox="1"/>
          <p:nvPr/>
        </p:nvSpPr>
        <p:spPr>
          <a:xfrm flipH="1">
            <a:off x="2763205" y="1093954"/>
            <a:ext cx="8757924" cy="4242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srgbClr val="002060"/>
                </a:solidFill>
              </a:rPr>
              <a:t>Rôle du locataire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Payer son loyer;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Respecter le Règlement d’immeuble;</a:t>
            </a:r>
          </a:p>
          <a:p>
            <a:pPr marL="742950" lvl="1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Être un voisin respectueux (bruits, odeurs, etc.).</a:t>
            </a:r>
            <a:endParaRPr lang="fr-CA" sz="2200" dirty="0">
              <a:solidFill>
                <a:srgbClr val="002060"/>
              </a:solidFill>
            </a:endParaRPr>
          </a:p>
          <a:p>
            <a:r>
              <a:rPr lang="fr-CA" sz="2200" b="1" dirty="0">
                <a:solidFill>
                  <a:srgbClr val="002060"/>
                </a:solidFill>
              </a:rPr>
              <a:t>Rôle du propriétaire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S’assurer que l’entretien de l’immeuble est adéquat;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Planifier les travaux de rénovation;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S’assurer de la sécurité des résidents.</a:t>
            </a:r>
            <a:endParaRPr kumimoji="0" lang="fr-CA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fr-CA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Rôle du coopérant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70C0"/>
                </a:solidFill>
              </a:rPr>
              <a:t>S’impliquer dans un comité;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70C0"/>
                </a:solidFill>
              </a:rPr>
              <a:t>Participer aux assemblées des membres;</a:t>
            </a:r>
          </a:p>
          <a:p>
            <a:pPr marL="800100" lvl="1" indent="-342900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fr-CA" dirty="0">
                <a:solidFill>
                  <a:srgbClr val="0070C0"/>
                </a:solidFill>
              </a:rPr>
              <a:t>Veiller à la mission de la Coopérative.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51A9A1BC-6527-1751-469D-C1958529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1030" name="Picture 6" descr="Kontakt">
            <a:extLst>
              <a:ext uri="{FF2B5EF4-FFF2-40B4-BE49-F238E27FC236}">
                <a16:creationId xmlns:a16="http://schemas.microsoft.com/office/drawing/2014/main" id="{47EAE4EA-746B-9C87-A1D2-70DB6D6B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8618" y="2278976"/>
            <a:ext cx="4630077" cy="25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5F18F26-D365-0A9F-825B-11F73AA2AE9C}"/>
              </a:ext>
            </a:extLst>
          </p:cNvPr>
          <p:cNvSpPr/>
          <p:nvPr/>
        </p:nvSpPr>
        <p:spPr>
          <a:xfrm>
            <a:off x="2882911" y="5481532"/>
            <a:ext cx="7478075" cy="76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CA" sz="2200" b="1" dirty="0">
                <a:solidFill>
                  <a:schemeClr val="bg1"/>
                </a:solidFill>
              </a:rPr>
              <a:t>Pistes de discussion </a:t>
            </a:r>
            <a:r>
              <a:rPr lang="fr-CA" dirty="0">
                <a:solidFill>
                  <a:schemeClr val="bg1"/>
                </a:solidFill>
              </a:rPr>
              <a:t>: quels rôles sont pour les membres utilisateurs-résidents et quels rôles sont pour les membres de soutien </a:t>
            </a:r>
            <a:r>
              <a:rPr lang="fr-CA" sz="2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85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4A52C-244E-C9F6-6EAB-6933ADD32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8B234-C757-7C93-F0A8-D0737FDEDFE6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1.3 – Rôles et responsabilités - </a:t>
            </a:r>
            <a:r>
              <a:rPr lang="fr-CA" sz="2800" b="1" dirty="0"/>
              <a:t> </a:t>
            </a:r>
            <a:r>
              <a:rPr lang="fr-CA" sz="2800" dirty="0"/>
              <a:t>proches aidants  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E85CC4C4-55C8-7834-4DE7-7ED009C817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1030" name="Picture 6" descr="Kontakt">
            <a:extLst>
              <a:ext uri="{FF2B5EF4-FFF2-40B4-BE49-F238E27FC236}">
                <a16:creationId xmlns:a16="http://schemas.microsoft.com/office/drawing/2014/main" id="{D63BED74-37BE-81FA-225B-544172512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8618" y="2278976"/>
            <a:ext cx="4630077" cy="259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519A46-4F28-360A-AA2F-1D54D86590B7}"/>
              </a:ext>
            </a:extLst>
          </p:cNvPr>
          <p:cNvSpPr txBox="1"/>
          <p:nvPr/>
        </p:nvSpPr>
        <p:spPr>
          <a:xfrm flipH="1">
            <a:off x="2734723" y="1225762"/>
            <a:ext cx="875792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CA" sz="2200" b="1" dirty="0">
                <a:solidFill>
                  <a:srgbClr val="002060"/>
                </a:solidFill>
              </a:rPr>
              <a:t>Proches aidants - </a:t>
            </a:r>
            <a:r>
              <a:rPr lang="fr-CA" sz="2200" i="1" dirty="0">
                <a:solidFill>
                  <a:srgbClr val="002060"/>
                </a:solidFill>
              </a:rPr>
              <a:t>S’intégrer à notre communauté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i="1" dirty="0">
                <a:solidFill>
                  <a:srgbClr val="0070C0"/>
                </a:solidFill>
              </a:rPr>
              <a:t>C</a:t>
            </a:r>
            <a:r>
              <a:rPr lang="fr-CA" dirty="0">
                <a:solidFill>
                  <a:srgbClr val="0070C0"/>
                </a:solidFill>
              </a:rPr>
              <a:t>ontribution souhaitée afin de créer un</a:t>
            </a:r>
            <a:r>
              <a:rPr lang="fr-CA" b="1" dirty="0">
                <a:solidFill>
                  <a:srgbClr val="0070C0"/>
                </a:solidFill>
              </a:rPr>
              <a:t> milieu de vie</a:t>
            </a:r>
            <a:r>
              <a:rPr lang="fr-CA" dirty="0">
                <a:solidFill>
                  <a:srgbClr val="0070C0"/>
                </a:solidFill>
              </a:rPr>
              <a:t> </a:t>
            </a:r>
            <a:r>
              <a:rPr lang="fr-CA" b="1" dirty="0">
                <a:solidFill>
                  <a:srgbClr val="0070C0"/>
                </a:solidFill>
              </a:rPr>
              <a:t>stimulant, stable et solidaire</a:t>
            </a:r>
            <a:r>
              <a:rPr lang="fr-CA" dirty="0">
                <a:solidFill>
                  <a:srgbClr val="0070C0"/>
                </a:solidFill>
              </a:rPr>
              <a:t>, favorisant </a:t>
            </a:r>
            <a:r>
              <a:rPr lang="fr-CA" b="1" dirty="0">
                <a:solidFill>
                  <a:srgbClr val="0070C0"/>
                </a:solidFill>
              </a:rPr>
              <a:t>l’épanouissement des résidents;</a:t>
            </a:r>
            <a:endParaRPr lang="fr-CA" dirty="0">
              <a:solidFill>
                <a:srgbClr val="0070C0"/>
              </a:solidFill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S’impliquer dans un des comités pour soutenir la coordination et l’organisation de ceux-ci;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S’engager et participer activement au </a:t>
            </a:r>
            <a:r>
              <a:rPr lang="fr-CA" b="1" dirty="0">
                <a:solidFill>
                  <a:srgbClr val="0070C0"/>
                </a:solidFill>
              </a:rPr>
              <a:t>développement de l’autonomie du membre résident qu’il soutient </a:t>
            </a:r>
            <a:r>
              <a:rPr lang="fr-CA" dirty="0">
                <a:solidFill>
                  <a:srgbClr val="0070C0"/>
                </a:solidFill>
              </a:rPr>
              <a:t>et travailler en </a:t>
            </a:r>
            <a:r>
              <a:rPr lang="fr-CA" b="1" dirty="0">
                <a:solidFill>
                  <a:srgbClr val="0070C0"/>
                </a:solidFill>
              </a:rPr>
              <a:t>collaborant avec les ressources d’accompagnement impliquées</a:t>
            </a:r>
            <a:r>
              <a:rPr lang="fr-CA" dirty="0">
                <a:solidFill>
                  <a:srgbClr val="0070C0"/>
                </a:solidFill>
              </a:rPr>
              <a:t>.</a:t>
            </a:r>
          </a:p>
          <a:p>
            <a:pPr lvl="1">
              <a:spcAft>
                <a:spcPts val="600"/>
              </a:spcAft>
            </a:pPr>
            <a:endParaRPr lang="fr-CA" dirty="0">
              <a:solidFill>
                <a:srgbClr val="0070C0"/>
              </a:solidFill>
            </a:endParaRPr>
          </a:p>
          <a:p>
            <a:pPr lvl="1">
              <a:spcAft>
                <a:spcPts val="600"/>
              </a:spcAft>
            </a:pPr>
            <a:endParaRPr lang="fr-CA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70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058CD-3855-EFEC-B3E3-B6EC69A7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14483A-7E72-05F8-F75A-F6BE0BFE9265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2.2 - </a:t>
            </a:r>
            <a:r>
              <a:rPr lang="fr-CA" sz="2800" dirty="0">
                <a:solidFill>
                  <a:schemeClr val="bg1"/>
                </a:solidFill>
              </a:rPr>
              <a:t>Les comités – Un pilier de la vie coopérative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D0C45F1-1BD2-FE30-79DE-DF7C805C74A1}"/>
              </a:ext>
            </a:extLst>
          </p:cNvPr>
          <p:cNvSpPr txBox="1"/>
          <p:nvPr/>
        </p:nvSpPr>
        <p:spPr>
          <a:xfrm flipH="1">
            <a:off x="2734721" y="1059463"/>
            <a:ext cx="9000078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CA" sz="2200" dirty="0">
                <a:solidFill>
                  <a:srgbClr val="002060"/>
                </a:solidFill>
              </a:rPr>
              <a:t>Les comités sont essentiels au </a:t>
            </a:r>
            <a:r>
              <a:rPr lang="fr-CA" sz="2200" b="1" dirty="0">
                <a:solidFill>
                  <a:srgbClr val="002060"/>
                </a:solidFill>
              </a:rPr>
              <a:t>fonctionnement démocratique et collectif</a:t>
            </a:r>
            <a:r>
              <a:rPr lang="fr-CA" sz="2200" dirty="0">
                <a:solidFill>
                  <a:srgbClr val="002060"/>
                </a:solidFill>
              </a:rPr>
              <a:t> d’une coopérative.  Ils permettent à chaque membre de </a:t>
            </a:r>
            <a:r>
              <a:rPr lang="fr-CA" sz="2200" b="1" dirty="0">
                <a:solidFill>
                  <a:srgbClr val="002060"/>
                </a:solidFill>
              </a:rPr>
              <a:t>jouer un rôle actif</a:t>
            </a:r>
            <a:r>
              <a:rPr lang="fr-CA" sz="2200" dirty="0">
                <a:solidFill>
                  <a:srgbClr val="002060"/>
                </a:solidFill>
              </a:rPr>
              <a:t> selon ses </a:t>
            </a:r>
            <a:r>
              <a:rPr lang="fr-CA" sz="2200" b="1" dirty="0">
                <a:solidFill>
                  <a:srgbClr val="002060"/>
                </a:solidFill>
              </a:rPr>
              <a:t>forces</a:t>
            </a:r>
            <a:r>
              <a:rPr lang="fr-CA" sz="2200" dirty="0">
                <a:solidFill>
                  <a:srgbClr val="002060"/>
                </a:solidFill>
              </a:rPr>
              <a:t> et ses </a:t>
            </a:r>
            <a:r>
              <a:rPr lang="fr-CA" sz="2200" b="1" dirty="0">
                <a:solidFill>
                  <a:srgbClr val="002060"/>
                </a:solidFill>
              </a:rPr>
              <a:t>intérêts</a:t>
            </a:r>
            <a:r>
              <a:rPr lang="fr-CA" sz="2200" dirty="0">
                <a:solidFill>
                  <a:srgbClr val="002060"/>
                </a:solidFill>
              </a:rPr>
              <a:t>, tout en contribuant à la </a:t>
            </a:r>
            <a:r>
              <a:rPr lang="fr-CA" sz="2200" b="1" dirty="0">
                <a:solidFill>
                  <a:srgbClr val="002060"/>
                </a:solidFill>
              </a:rPr>
              <a:t>qualité du milieu de vie.</a:t>
            </a:r>
          </a:p>
          <a:p>
            <a:pPr>
              <a:spcAft>
                <a:spcPts val="1800"/>
              </a:spcAft>
            </a:pPr>
            <a:r>
              <a:rPr lang="fr-CA" sz="2200" dirty="0">
                <a:solidFill>
                  <a:srgbClr val="002060"/>
                </a:solidFill>
              </a:rPr>
              <a:t>La participation de </a:t>
            </a:r>
            <a:r>
              <a:rPr lang="fr-CA" sz="2200" b="1" dirty="0">
                <a:solidFill>
                  <a:srgbClr val="002060"/>
                </a:solidFill>
              </a:rPr>
              <a:t>tous les membres à au moins un comité</a:t>
            </a:r>
            <a:r>
              <a:rPr lang="fr-CA" sz="2200" dirty="0">
                <a:solidFill>
                  <a:srgbClr val="002060"/>
                </a:solidFill>
              </a:rPr>
              <a:t> est obligatoire.</a:t>
            </a:r>
          </a:p>
          <a:p>
            <a:pPr>
              <a:spcAft>
                <a:spcPts val="1800"/>
              </a:spcAft>
            </a:pPr>
            <a:r>
              <a:rPr lang="fr-CA" sz="2200" dirty="0">
                <a:solidFill>
                  <a:srgbClr val="002060"/>
                </a:solidFill>
              </a:rPr>
              <a:t>L’implication varie selon les périodes et selon le comité : en moyenne quelques heures par semaine ou par mois.</a:t>
            </a:r>
          </a:p>
          <a:p>
            <a:pPr>
              <a:spcAft>
                <a:spcPts val="600"/>
              </a:spcAft>
            </a:pPr>
            <a:r>
              <a:rPr lang="fr-CA" sz="2200" dirty="0">
                <a:solidFill>
                  <a:srgbClr val="002060"/>
                </a:solidFill>
              </a:rPr>
              <a:t>La </a:t>
            </a:r>
            <a:r>
              <a:rPr lang="fr-CA" sz="2200" b="1" dirty="0">
                <a:solidFill>
                  <a:srgbClr val="002060"/>
                </a:solidFill>
              </a:rPr>
              <a:t>contribution des proches aidants </a:t>
            </a:r>
            <a:r>
              <a:rPr lang="fr-CA" sz="2200" dirty="0">
                <a:solidFill>
                  <a:srgbClr val="002060"/>
                </a:solidFill>
              </a:rPr>
              <a:t>et de la </a:t>
            </a:r>
            <a:r>
              <a:rPr lang="fr-CA" sz="2200" b="1" dirty="0">
                <a:solidFill>
                  <a:srgbClr val="002060"/>
                </a:solidFill>
              </a:rPr>
              <a:t>Fédération des coops d’habitation de l’Estrie</a:t>
            </a:r>
            <a:r>
              <a:rPr lang="fr-CA" sz="2200" dirty="0">
                <a:solidFill>
                  <a:srgbClr val="002060"/>
                </a:solidFill>
              </a:rPr>
              <a:t> sera essentielle au démarrage et au bon fonctionnement des comités.</a:t>
            </a:r>
          </a:p>
          <a:p>
            <a:pPr>
              <a:spcAft>
                <a:spcPts val="600"/>
              </a:spcAft>
            </a:pPr>
            <a:endParaRPr lang="fr-CA" sz="2200" dirty="0">
              <a:solidFill>
                <a:srgbClr val="002060"/>
              </a:solidFill>
            </a:endParaRPr>
          </a:p>
          <a:p>
            <a:pPr lvl="0"/>
            <a:endParaRPr lang="fr-CA" dirty="0">
              <a:solidFill>
                <a:srgbClr val="0070C0"/>
              </a:solidFill>
            </a:endParaRP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D7734C7F-E21D-47FD-E043-C7B23E4E3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DE1FD469-25F4-42A7-D67F-BAAA7A56C0E5}"/>
              </a:ext>
            </a:extLst>
          </p:cNvPr>
          <p:cNvGrpSpPr/>
          <p:nvPr/>
        </p:nvGrpSpPr>
        <p:grpSpPr>
          <a:xfrm>
            <a:off x="0" y="1059463"/>
            <a:ext cx="2592844" cy="5544134"/>
            <a:chOff x="-1" y="1058685"/>
            <a:chExt cx="2592844" cy="5544134"/>
          </a:xfrm>
        </p:grpSpPr>
        <p:pic>
          <p:nvPicPr>
            <p:cNvPr id="5" name="Image 4" descr="Une image contenant habits, personne, sourire, mur&#10;&#10;Description générée automatiquement">
              <a:extLst>
                <a:ext uri="{FF2B5EF4-FFF2-40B4-BE49-F238E27FC236}">
                  <a16:creationId xmlns:a16="http://schemas.microsoft.com/office/drawing/2014/main" id="{41B91C89-F001-3D3B-2154-250BACFA98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50" r="17105" b="5610"/>
            <a:stretch/>
          </p:blipFill>
          <p:spPr bwMode="auto">
            <a:xfrm>
              <a:off x="0" y="2610767"/>
              <a:ext cx="2592843" cy="214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 descr="Une image contenant habits, personne, plein air, plante&#10;&#10;Description générée automatiquement">
              <a:extLst>
                <a:ext uri="{FF2B5EF4-FFF2-40B4-BE49-F238E27FC236}">
                  <a16:creationId xmlns:a16="http://schemas.microsoft.com/office/drawing/2014/main" id="{D9EC549F-7110-2CC7-1A40-C9A097B90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13" r="9471" b="1061"/>
            <a:stretch/>
          </p:blipFill>
          <p:spPr bwMode="auto">
            <a:xfrm>
              <a:off x="0" y="1058685"/>
              <a:ext cx="2592843" cy="20404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 descr="Groupe de jeunes et d'adultes en tablier regardant l'écran de la tablette  tenu par un entraîneur de cuisine masculin et l'écoutant pendant la classe  de maître | Photo Premium">
              <a:extLst>
                <a:ext uri="{FF2B5EF4-FFF2-40B4-BE49-F238E27FC236}">
                  <a16:creationId xmlns:a16="http://schemas.microsoft.com/office/drawing/2014/main" id="{91A0D56A-B2EF-CA2B-D3F0-EE229A3E48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" r="8062" b="11437"/>
            <a:stretch>
              <a:fillRect/>
            </a:stretch>
          </p:blipFill>
          <p:spPr bwMode="auto">
            <a:xfrm>
              <a:off x="-1" y="4757505"/>
              <a:ext cx="2592842" cy="18453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93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D3210-6083-C263-747A-7DD20CDC9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E0806B-46C3-1A78-3D50-50330C2F9C74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2.2 - </a:t>
            </a:r>
            <a:r>
              <a:rPr lang="fr-CA" sz="2800" dirty="0">
                <a:solidFill>
                  <a:schemeClr val="bg1"/>
                </a:solidFill>
              </a:rPr>
              <a:t>Les comités – Un engagement important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FED1A23-E177-3520-1952-36567209F00C}"/>
              </a:ext>
            </a:extLst>
          </p:cNvPr>
          <p:cNvSpPr txBox="1"/>
          <p:nvPr/>
        </p:nvSpPr>
        <p:spPr>
          <a:xfrm flipH="1">
            <a:off x="2722023" y="1070662"/>
            <a:ext cx="87579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2000" b="1" dirty="0">
                <a:solidFill>
                  <a:srgbClr val="002060"/>
                </a:solidFill>
              </a:rPr>
              <a:t>Comité loisir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Consulter les résidents pour connaître leurs centres d’intérêt;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Organiser des activités sociales favorisant la participation;</a:t>
            </a:r>
          </a:p>
          <a:p>
            <a:pPr marL="447675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Mettre en valeur les passions et les talents des résidents : lecture, jeux de société, cuisine, musique, jogging, arts, etc.</a:t>
            </a:r>
          </a:p>
          <a:p>
            <a:pPr lvl="0"/>
            <a:r>
              <a:rPr lang="fr-CA" sz="2000" b="1" dirty="0">
                <a:solidFill>
                  <a:srgbClr val="002060"/>
                </a:solidFill>
              </a:rPr>
              <a:t>Comité bâtiment et entretien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Planifier l’entretien des lieux communs (salon, cuisine, salle de bain, etc.) et des espaces extérieurs (déneigement, tonte de pelouse, etc.);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Organiser et gérer la remise commune;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Planifier les visites et les inspections des logements annuelles;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S’assurer du respect des mesures en matière de sécurité incendie;</a:t>
            </a:r>
          </a:p>
          <a:p>
            <a:pPr marL="447675" lvl="1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Gérer les demandes de réparation dans les logements et assurer le suivi avec le CA ou les fournisseurs.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fr-CA" dirty="0">
              <a:solidFill>
                <a:srgbClr val="0070C0"/>
              </a:solidFill>
            </a:endParaRP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99A9F4D8-A9F5-4F13-F3A9-CCA8854F4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E987DC0-643E-C90F-2CDD-3EB950E21215}"/>
              </a:ext>
            </a:extLst>
          </p:cNvPr>
          <p:cNvGrpSpPr/>
          <p:nvPr/>
        </p:nvGrpSpPr>
        <p:grpSpPr>
          <a:xfrm>
            <a:off x="0" y="1059463"/>
            <a:ext cx="2592844" cy="5544134"/>
            <a:chOff x="-1" y="1058685"/>
            <a:chExt cx="2592844" cy="5544134"/>
          </a:xfrm>
        </p:grpSpPr>
        <p:pic>
          <p:nvPicPr>
            <p:cNvPr id="5" name="Image 4" descr="Une image contenant habits, personne, sourire, mur&#10;&#10;Description générée automatiquement">
              <a:extLst>
                <a:ext uri="{FF2B5EF4-FFF2-40B4-BE49-F238E27FC236}">
                  <a16:creationId xmlns:a16="http://schemas.microsoft.com/office/drawing/2014/main" id="{6C4B263E-4808-2CDA-3332-053CA9557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50" r="17105" b="5610"/>
            <a:stretch/>
          </p:blipFill>
          <p:spPr bwMode="auto">
            <a:xfrm>
              <a:off x="0" y="2610767"/>
              <a:ext cx="2592843" cy="214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 descr="Une image contenant habits, personne, plein air, plante&#10;&#10;Description générée automatiquement">
              <a:extLst>
                <a:ext uri="{FF2B5EF4-FFF2-40B4-BE49-F238E27FC236}">
                  <a16:creationId xmlns:a16="http://schemas.microsoft.com/office/drawing/2014/main" id="{DD966953-65D6-BF6B-7C2D-B1994A9AA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13" r="9471" b="1061"/>
            <a:stretch/>
          </p:blipFill>
          <p:spPr bwMode="auto">
            <a:xfrm>
              <a:off x="0" y="1058685"/>
              <a:ext cx="2592843" cy="20404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 descr="Groupe de jeunes et d'adultes en tablier regardant l'écran de la tablette  tenu par un entraîneur de cuisine masculin et l'écoutant pendant la classe  de maître | Photo Premium">
              <a:extLst>
                <a:ext uri="{FF2B5EF4-FFF2-40B4-BE49-F238E27FC236}">
                  <a16:creationId xmlns:a16="http://schemas.microsoft.com/office/drawing/2014/main" id="{A06E7ABB-E4C7-C7DD-B18D-EB97D9DBCB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" r="8062" b="11437"/>
            <a:stretch>
              <a:fillRect/>
            </a:stretch>
          </p:blipFill>
          <p:spPr bwMode="auto">
            <a:xfrm>
              <a:off x="-1" y="4757505"/>
              <a:ext cx="2592842" cy="18453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88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D6408-2BE1-21A4-D6FE-60A0380FD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163BBC-D0AC-B65A-443B-B0BDAE1AB566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2.2 - </a:t>
            </a:r>
            <a:r>
              <a:rPr lang="fr-CA" sz="2800" dirty="0">
                <a:solidFill>
                  <a:schemeClr val="bg1"/>
                </a:solidFill>
              </a:rPr>
              <a:t>Les comités – Un engagement important (suite)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D1DF59E-6BD4-E019-7E8A-DD32FD5A318E}"/>
              </a:ext>
            </a:extLst>
          </p:cNvPr>
          <p:cNvSpPr txBox="1"/>
          <p:nvPr/>
        </p:nvSpPr>
        <p:spPr>
          <a:xfrm flipH="1">
            <a:off x="2755043" y="1059463"/>
            <a:ext cx="8603837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Comité information et liaison 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Assurer que les informations importantes soient partagées;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Collaborer avec le conseil d’administration et les autres comités pour transmettre les nouvelles et décisions aux membres;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Mettre à jour le babillard : afficher, remplacer ou retirer les avis au bon moment;</a:t>
            </a:r>
          </a:p>
          <a:p>
            <a:pPr marL="538163" lvl="1" indent="-285750"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Tenir à jour le registre des courriels et numéros de téléphone des membres;</a:t>
            </a:r>
          </a:p>
          <a:p>
            <a:pPr marL="538163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Explorer la possibilité d’un espace d’échange en ligne pour les membres.</a:t>
            </a:r>
            <a:endParaRPr lang="fr-CA" sz="2000" b="1" dirty="0">
              <a:solidFill>
                <a:srgbClr val="002060"/>
              </a:solidFill>
            </a:endParaRPr>
          </a:p>
          <a:p>
            <a:r>
              <a:rPr lang="fr-CA" sz="2000" b="1" dirty="0">
                <a:solidFill>
                  <a:srgbClr val="002060"/>
                </a:solidFill>
              </a:rPr>
              <a:t>Comité horticulture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Aménager et entretenir les espaces verts de la Coopérative;</a:t>
            </a:r>
          </a:p>
          <a:p>
            <a:pPr marL="447675" lvl="1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Promouvoir des activités de jardinage communautaire.</a:t>
            </a:r>
          </a:p>
          <a:p>
            <a:r>
              <a:rPr lang="fr-CA" sz="2000" b="1" dirty="0">
                <a:solidFill>
                  <a:srgbClr val="002060"/>
                </a:solidFill>
              </a:rPr>
              <a:t>Conseil d’administration</a:t>
            </a:r>
          </a:p>
          <a:p>
            <a:pPr marL="447675" lvl="1" indent="-285750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Participer activement aux rencontres du conseil, en collaboration avec des membres de soutien et la Fédération des coopératives d’habitation de l’Estrie;</a:t>
            </a:r>
          </a:p>
          <a:p>
            <a:pPr marL="447675" lvl="1" indent="-285750">
              <a:buFont typeface="Arial" panose="020B0604020202020204" pitchFamily="34" charset="0"/>
              <a:buChar char="•"/>
              <a:tabLst>
                <a:tab pos="803275" algn="l"/>
              </a:tabLst>
            </a:pPr>
            <a:r>
              <a:rPr lang="fr-CA" dirty="0">
                <a:solidFill>
                  <a:srgbClr val="0070C0"/>
                </a:solidFill>
              </a:rPr>
              <a:t>Contribuer à la gestion générale et à la vision de la coopérative, en lien avec sa mission et ses valeurs.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040D7450-5225-B5FD-2543-8DC828314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BF37C3A3-08F9-B237-D52F-E776E6CF00BE}"/>
              </a:ext>
            </a:extLst>
          </p:cNvPr>
          <p:cNvGrpSpPr/>
          <p:nvPr/>
        </p:nvGrpSpPr>
        <p:grpSpPr>
          <a:xfrm>
            <a:off x="0" y="1059463"/>
            <a:ext cx="2592844" cy="5544134"/>
            <a:chOff x="-1" y="1058685"/>
            <a:chExt cx="2592844" cy="5544134"/>
          </a:xfrm>
        </p:grpSpPr>
        <p:pic>
          <p:nvPicPr>
            <p:cNvPr id="5" name="Image 4" descr="Une image contenant habits, personne, sourire, mur&#10;&#10;Description générée automatiquement">
              <a:extLst>
                <a:ext uri="{FF2B5EF4-FFF2-40B4-BE49-F238E27FC236}">
                  <a16:creationId xmlns:a16="http://schemas.microsoft.com/office/drawing/2014/main" id="{D8F7C9E0-0CFF-1C30-BBFC-E851DA612C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50" r="17105" b="5610"/>
            <a:stretch/>
          </p:blipFill>
          <p:spPr bwMode="auto">
            <a:xfrm>
              <a:off x="0" y="2610767"/>
              <a:ext cx="2592843" cy="214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 descr="Une image contenant habits, personne, plein air, plante&#10;&#10;Description générée automatiquement">
              <a:extLst>
                <a:ext uri="{FF2B5EF4-FFF2-40B4-BE49-F238E27FC236}">
                  <a16:creationId xmlns:a16="http://schemas.microsoft.com/office/drawing/2014/main" id="{AED457B0-29C7-C960-C27F-067F692AA2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13" r="9471" b="1061"/>
            <a:stretch/>
          </p:blipFill>
          <p:spPr bwMode="auto">
            <a:xfrm>
              <a:off x="0" y="1058685"/>
              <a:ext cx="2592843" cy="20404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 descr="Groupe de jeunes et d'adultes en tablier regardant l'écran de la tablette  tenu par un entraîneur de cuisine masculin et l'écoutant pendant la classe  de maître | Photo Premium">
              <a:extLst>
                <a:ext uri="{FF2B5EF4-FFF2-40B4-BE49-F238E27FC236}">
                  <a16:creationId xmlns:a16="http://schemas.microsoft.com/office/drawing/2014/main" id="{AFA51128-1B68-020A-459F-09A028EE69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" r="8062" b="11437"/>
            <a:stretch>
              <a:fillRect/>
            </a:stretch>
          </p:blipFill>
          <p:spPr bwMode="auto">
            <a:xfrm>
              <a:off x="-1" y="4757505"/>
              <a:ext cx="2592842" cy="184531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850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D9622-2A4F-8B8B-C3B8-C91EDDCA2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7535F7-2399-E964-5500-9F67E84AF76C}"/>
              </a:ext>
            </a:extLst>
          </p:cNvPr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/>
            <a:r>
              <a:rPr lang="fr-CA" sz="2800" dirty="0"/>
              <a:t>3 - </a:t>
            </a:r>
            <a:r>
              <a:rPr lang="fr-CA" sz="2800" dirty="0">
                <a:solidFill>
                  <a:schemeClr val="bg1"/>
                </a:solidFill>
              </a:rPr>
              <a:t>Les critères de sélection et de maintien à la Coopérative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907562-4AA2-E271-D45E-AE8BB62663DC}"/>
              </a:ext>
            </a:extLst>
          </p:cNvPr>
          <p:cNvSpPr txBox="1"/>
          <p:nvPr/>
        </p:nvSpPr>
        <p:spPr>
          <a:xfrm flipH="1">
            <a:off x="2744882" y="1059463"/>
            <a:ext cx="857335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dirty="0">
                <a:solidFill>
                  <a:srgbClr val="002060"/>
                </a:solidFill>
              </a:rPr>
              <a:t>La Coopérative L’Envolée vise à créer un </a:t>
            </a:r>
            <a:r>
              <a:rPr lang="fr-CA" sz="2200" b="1" dirty="0">
                <a:solidFill>
                  <a:srgbClr val="002060"/>
                </a:solidFill>
              </a:rPr>
              <a:t>milieu de vie stable</a:t>
            </a:r>
            <a:r>
              <a:rPr lang="fr-CA" sz="2200" dirty="0">
                <a:solidFill>
                  <a:srgbClr val="002060"/>
                </a:solidFill>
              </a:rPr>
              <a:t>, </a:t>
            </a:r>
            <a:r>
              <a:rPr lang="fr-CA" sz="2200" b="1" dirty="0">
                <a:solidFill>
                  <a:srgbClr val="002060"/>
                </a:solidFill>
              </a:rPr>
              <a:t>sécuritaire</a:t>
            </a:r>
            <a:r>
              <a:rPr lang="fr-CA" sz="2200" dirty="0">
                <a:solidFill>
                  <a:srgbClr val="002060"/>
                </a:solidFill>
              </a:rPr>
              <a:t> et </a:t>
            </a:r>
            <a:r>
              <a:rPr lang="fr-CA" sz="2200" b="1" dirty="0">
                <a:solidFill>
                  <a:srgbClr val="002060"/>
                </a:solidFill>
              </a:rPr>
              <a:t>stimulant</a:t>
            </a:r>
            <a:r>
              <a:rPr lang="fr-CA" sz="2200" dirty="0">
                <a:solidFill>
                  <a:srgbClr val="002060"/>
                </a:solidFill>
              </a:rPr>
              <a:t> pour des adultes qui :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Ont un diagnostic </a:t>
            </a:r>
            <a:r>
              <a:rPr lang="fr-CA" b="1" dirty="0">
                <a:solidFill>
                  <a:srgbClr val="0070C0"/>
                </a:solidFill>
              </a:rPr>
              <a:t>d’autisme de niveau 1 </a:t>
            </a:r>
            <a:r>
              <a:rPr lang="fr-CA" dirty="0">
                <a:solidFill>
                  <a:srgbClr val="0070C0"/>
                </a:solidFill>
              </a:rPr>
              <a:t>(autisme léger);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N’ont pas de déficience intellectuelle;</a:t>
            </a:r>
          </a:p>
          <a:p>
            <a:pPr marL="538163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N’ont pas de problématique de santé mentale, pas de trouble de comportement ou de dépendance </a:t>
            </a:r>
            <a:r>
              <a:rPr lang="fr-CA" b="1" dirty="0">
                <a:solidFill>
                  <a:srgbClr val="0070C0"/>
                </a:solidFill>
              </a:rPr>
              <a:t>empêchant la vie autonome </a:t>
            </a:r>
            <a:r>
              <a:rPr lang="fr-CA" dirty="0">
                <a:solidFill>
                  <a:srgbClr val="0070C0"/>
                </a:solidFill>
              </a:rPr>
              <a:t>ou</a:t>
            </a:r>
            <a:r>
              <a:rPr lang="fr-CA" b="1" dirty="0">
                <a:solidFill>
                  <a:srgbClr val="0070C0"/>
                </a:solidFill>
              </a:rPr>
              <a:t> compromettant la sécurité, la stabilité </a:t>
            </a:r>
            <a:r>
              <a:rPr lang="fr-CA" dirty="0">
                <a:solidFill>
                  <a:srgbClr val="0070C0"/>
                </a:solidFill>
              </a:rPr>
              <a:t>ou</a:t>
            </a:r>
            <a:r>
              <a:rPr lang="fr-CA" b="1" dirty="0">
                <a:solidFill>
                  <a:srgbClr val="0070C0"/>
                </a:solidFill>
              </a:rPr>
              <a:t> le bon fonctionnement du milieu de vie</a:t>
            </a:r>
            <a:r>
              <a:rPr lang="fr-CA" dirty="0">
                <a:solidFill>
                  <a:srgbClr val="0070C0"/>
                </a:solidFill>
              </a:rPr>
              <a:t>;</a:t>
            </a:r>
          </a:p>
          <a:p>
            <a:pPr marL="538163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Souhaitent habiter un appartement de façon indépendante, tout en faisant partie d’une communauté coopérative.</a:t>
            </a:r>
          </a:p>
          <a:p>
            <a:r>
              <a:rPr lang="fr-CA" sz="2200" dirty="0">
                <a:solidFill>
                  <a:srgbClr val="002060"/>
                </a:solidFill>
              </a:rPr>
              <a:t>Le </a:t>
            </a:r>
            <a:r>
              <a:rPr lang="fr-CA" sz="2200" b="1" dirty="0">
                <a:solidFill>
                  <a:srgbClr val="002060"/>
                </a:solidFill>
              </a:rPr>
              <a:t>niveau d’autonomie initial minimal </a:t>
            </a:r>
            <a:r>
              <a:rPr lang="fr-CA" sz="2200" dirty="0">
                <a:solidFill>
                  <a:srgbClr val="002060"/>
                </a:solidFill>
              </a:rPr>
              <a:t>des futurs résidents doit être </a:t>
            </a:r>
            <a:r>
              <a:rPr lang="fr-CA" sz="2200" b="1" dirty="0">
                <a:solidFill>
                  <a:srgbClr val="002060"/>
                </a:solidFill>
              </a:rPr>
              <a:t>jugé suffisant</a:t>
            </a:r>
            <a:r>
              <a:rPr lang="fr-CA" sz="2200" dirty="0">
                <a:solidFill>
                  <a:srgbClr val="002060"/>
                </a:solidFill>
              </a:rPr>
              <a:t>.  Ils doivent pouvoir, de façon autonome ou avec un </a:t>
            </a:r>
            <a:r>
              <a:rPr lang="fr-CA" sz="2200" b="1" dirty="0">
                <a:solidFill>
                  <a:srgbClr val="002060"/>
                </a:solidFill>
              </a:rPr>
              <a:t>soutien léger</a:t>
            </a:r>
            <a:r>
              <a:rPr lang="fr-CA" sz="2200" dirty="0">
                <a:solidFill>
                  <a:srgbClr val="002060"/>
                </a:solidFill>
              </a:rPr>
              <a:t> offert par un proche ou une ressource extérieure :</a:t>
            </a:r>
          </a:p>
          <a:p>
            <a:pPr marL="538163" lvl="1" indent="-2746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Répondre à leurs besoins essentiels, tels que l’alimentation, l’hygiène personnelle et l’entretien de leur logement;</a:t>
            </a:r>
          </a:p>
          <a:p>
            <a:pPr marL="538163" lvl="1" indent="-274638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0070C0"/>
                </a:solidFill>
              </a:rPr>
              <a:t>Gérer leur emploi du temps et leurs activités quotidiennes de manière </a:t>
            </a:r>
          </a:p>
          <a:p>
            <a:pPr marL="538163" lvl="2">
              <a:spcAft>
                <a:spcPts val="300"/>
              </a:spcAft>
            </a:pPr>
            <a:r>
              <a:rPr lang="fr-CA" dirty="0">
                <a:solidFill>
                  <a:srgbClr val="0070C0"/>
                </a:solidFill>
              </a:rPr>
              <a:t>organisée et sécuritaire.</a:t>
            </a:r>
          </a:p>
        </p:txBody>
      </p:sp>
      <p:pic>
        <p:nvPicPr>
          <p:cNvPr id="8" name="Image 7" descr="Une image contenant Papillons de jour et de nuit, invertébré, papillon&#10;&#10;Le contenu généré par l’IA peut être incorrect.">
            <a:extLst>
              <a:ext uri="{FF2B5EF4-FFF2-40B4-BE49-F238E27FC236}">
                <a16:creationId xmlns:a16="http://schemas.microsoft.com/office/drawing/2014/main" id="{F0A0973F-B53B-5698-863E-6BF3571DD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055" y="5629064"/>
            <a:ext cx="1540945" cy="1228936"/>
          </a:xfrm>
          <a:prstGeom prst="rect">
            <a:avLst/>
          </a:prstGeom>
        </p:spPr>
      </p:pic>
      <p:pic>
        <p:nvPicPr>
          <p:cNvPr id="3" name="Picture 4" descr="Garder l'équilibre dans un monde de fou — Centre St-Pierre">
            <a:extLst>
              <a:ext uri="{FF2B5EF4-FFF2-40B4-BE49-F238E27FC236}">
                <a16:creationId xmlns:a16="http://schemas.microsoft.com/office/drawing/2014/main" id="{51FD8EED-4F1D-0132-CCF0-64D45D7C06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847" r="28704" b="-847"/>
          <a:stretch>
            <a:fillRect/>
          </a:stretch>
        </p:blipFill>
        <p:spPr bwMode="auto">
          <a:xfrm>
            <a:off x="0" y="1366189"/>
            <a:ext cx="2477386" cy="48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arder l'équilibre dans un monde de fou — Centre St-Pierre">
            <a:extLst>
              <a:ext uri="{FF2B5EF4-FFF2-40B4-BE49-F238E27FC236}">
                <a16:creationId xmlns:a16="http://schemas.microsoft.com/office/drawing/2014/main" id="{A3A79059-CF95-0EB9-828C-50D2EB3D3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3" t="847" r="28704" b="-847"/>
          <a:stretch>
            <a:fillRect/>
          </a:stretch>
        </p:blipFill>
        <p:spPr bwMode="auto">
          <a:xfrm>
            <a:off x="0" y="1189543"/>
            <a:ext cx="2477386" cy="53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1150</TotalTime>
  <Words>2156</Words>
  <Application>Microsoft Office PowerPoint</Application>
  <PresentationFormat>Grand écran</PresentationFormat>
  <Paragraphs>227</Paragraphs>
  <Slides>22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Cooper Hewitt</vt:lpstr>
      <vt:lpstr>Lovelo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Étienne Guay</dc:creator>
  <cp:lastModifiedBy>Florence Gosselin</cp:lastModifiedBy>
  <cp:revision>21</cp:revision>
  <cp:lastPrinted>2025-11-23T19:37:45Z</cp:lastPrinted>
  <dcterms:created xsi:type="dcterms:W3CDTF">2025-11-03T13:32:53Z</dcterms:created>
  <dcterms:modified xsi:type="dcterms:W3CDTF">2025-12-19T17:08:05Z</dcterms:modified>
</cp:coreProperties>
</file>